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0" r:id="rId1"/>
    <p:sldMasterId id="2147483751"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embeddedFontLst>
    <p:embeddedFont>
      <p:font typeface="Roboto" panose="02000000000000000000" pitchFamily="2" charset="0"/>
      <p:regular r:id="rId52"/>
      <p:bold r:id="rId53"/>
      <p:italic r:id="rId54"/>
      <p:boldItalic r:id="rId55"/>
    </p:embeddedFont>
    <p:embeddedFont>
      <p:font typeface="Roboto Light" panose="02000000000000000000" pitchFamily="2" charset="0"/>
      <p:regular r:id="rId56"/>
      <p:bold r:id="rId57"/>
      <p:italic r:id="rId58"/>
      <p:boldItalic r:id="rId59"/>
    </p:embeddedFont>
    <p:embeddedFont>
      <p:font typeface="Roboto Medium" panose="02000000000000000000" pitchFamily="2" charset="0"/>
      <p:regular r:id="rId60"/>
      <p:bold r:id="rId61"/>
      <p:italic r:id="rId62"/>
      <p:boldItalic r:id="rId63"/>
    </p:embeddedFont>
    <p:embeddedFont>
      <p:font typeface="Roboto Thin"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46">
          <p15:clr>
            <a:srgbClr val="9AA0A6"/>
          </p15:clr>
        </p15:guide>
        <p15:guide id="2">
          <p15:clr>
            <a:srgbClr val="9AA0A6"/>
          </p15:clr>
        </p15:guide>
        <p15:guide id="3" pos="3437">
          <p15:clr>
            <a:srgbClr val="9AA0A6"/>
          </p15:clr>
        </p15:guide>
        <p15:guide id="4" pos="911">
          <p15:clr>
            <a:srgbClr val="9AA0A6"/>
          </p15:clr>
        </p15:guide>
        <p15:guide id="5" pos="7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642" y="102"/>
      </p:cViewPr>
      <p:guideLst>
        <p:guide orient="horz" pos="1946"/>
        <p:guide/>
        <p:guide pos="3437"/>
        <p:guide pos="911"/>
        <p:guide pos="7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480f0dd0a7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480f0dd0a7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89b327f880_0_2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89b327f880_0_2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shutterstock_679360057</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530133a72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530133a72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shutterstock_679360057</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5"/>
        <p:cNvGrpSpPr/>
        <p:nvPr/>
      </p:nvGrpSpPr>
      <p:grpSpPr>
        <a:xfrm>
          <a:off x="0" y="0"/>
          <a:ext cx="0" cy="0"/>
          <a:chOff x="0" y="0"/>
          <a:chExt cx="0" cy="0"/>
        </a:xfrm>
      </p:grpSpPr>
      <p:sp>
        <p:nvSpPr>
          <p:cNvPr id="2176" name="Google Shape;2176;g89b327f880_0_2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7" name="Google Shape;2177;g89b327f880_0_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89b327f880_0_3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89b327f880_0_3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530133a72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530133a72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shutterstock_679360057</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89b327f880_0_3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89b327f880_0_3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89b327f880_0_3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89b327f880_0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530133a723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530133a72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shutterstock_631196210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0"/>
        <p:cNvGrpSpPr/>
        <p:nvPr/>
      </p:nvGrpSpPr>
      <p:grpSpPr>
        <a:xfrm>
          <a:off x="0" y="0"/>
          <a:ext cx="0" cy="0"/>
          <a:chOff x="0" y="0"/>
          <a:chExt cx="0" cy="0"/>
        </a:xfrm>
      </p:grpSpPr>
      <p:sp>
        <p:nvSpPr>
          <p:cNvPr id="2281" name="Google Shape;2281;g530133a723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2" name="Google Shape;2282;g530133a723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shutterstock_226014133</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89b327f880_0_3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89b327f880_0_3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If the class inquires about the difference between voice and speech recognition, explain that voice recognition detects the speaker based on the characteristics specific to the person, whereas speech recognition detects the words, absent of any unique accents, inflections or characteristics of the speaker.</a:t>
            </a:r>
            <a:endParaRPr sz="1200">
              <a:solidFill>
                <a:srgbClr val="24292E"/>
              </a:solidFill>
              <a:highlight>
                <a:srgbClr val="FFFFFF"/>
              </a:highlight>
            </a:endParaRPr>
          </a:p>
          <a:p>
            <a:pPr marL="457200" lvl="0" indent="0" algn="l" rtl="0">
              <a:lnSpc>
                <a:spcPct val="115000"/>
              </a:lnSpc>
              <a:spcBef>
                <a:spcPts val="1200"/>
              </a:spcBef>
              <a:spcAft>
                <a:spcPts val="0"/>
              </a:spcAft>
              <a:buNone/>
            </a:pPr>
            <a:endParaRPr sz="1200">
              <a:solidFill>
                <a:srgbClr val="24292E"/>
              </a:solidFill>
              <a:highlight>
                <a:srgbClr val="FFFFFF"/>
              </a:highlight>
            </a:endParaRPr>
          </a:p>
          <a:p>
            <a:pPr marL="457200" lvl="0" indent="-304800" algn="l" rtl="0">
              <a:lnSpc>
                <a:spcPct val="115000"/>
              </a:lnSpc>
              <a:spcBef>
                <a:spcPts val="1200"/>
              </a:spcBef>
              <a:spcAft>
                <a:spcPts val="0"/>
              </a:spcAft>
              <a:buClr>
                <a:srgbClr val="24292E"/>
              </a:buClr>
              <a:buSzPts val="1200"/>
              <a:buChar char="●"/>
            </a:pPr>
            <a:r>
              <a:rPr lang="en" sz="1200">
                <a:solidFill>
                  <a:srgbClr val="24292E"/>
                </a:solidFill>
                <a:highlight>
                  <a:srgbClr val="FFFFFF"/>
                </a:highlight>
              </a:rPr>
              <a:t>Speech recognition is "what was said" and voice recognition is "who said it".</a:t>
            </a:r>
            <a:endParaRPr sz="1000" i="1">
              <a:solidFill>
                <a:schemeClr val="dk1"/>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88aa263cd8_1_1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1" name="Google Shape;2041;g88aa263cd8_1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890892f5aa_1_2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890892f5aa_1_2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24292E"/>
              </a:buClr>
              <a:buSzPts val="1200"/>
              <a:buChar char="●"/>
            </a:pPr>
            <a:r>
              <a:rPr lang="en" sz="1200">
                <a:solidFill>
                  <a:srgbClr val="24292E"/>
                </a:solidFill>
                <a:highlight>
                  <a:srgbClr val="FFFFFF"/>
                </a:highlight>
              </a:rPr>
              <a:t>If the class inquires about the difference between voice and speech recognition, explain that voice recognition detects the speaker based on the characteristics specific to the person, whereas speech recognition detects the words, absent of any unique accents, inflections or characteristics of the speaker.</a:t>
            </a:r>
            <a:endParaRPr sz="1200">
              <a:solidFill>
                <a:srgbClr val="24292E"/>
              </a:solidFill>
              <a:highlight>
                <a:srgbClr val="FFFFFF"/>
              </a:highlight>
            </a:endParaRPr>
          </a:p>
          <a:p>
            <a:pPr marL="457200" lvl="0" indent="0" algn="l" rtl="0">
              <a:lnSpc>
                <a:spcPct val="115000"/>
              </a:lnSpc>
              <a:spcBef>
                <a:spcPts val="1200"/>
              </a:spcBef>
              <a:spcAft>
                <a:spcPts val="0"/>
              </a:spcAft>
              <a:buNone/>
            </a:pPr>
            <a:endParaRPr sz="1200">
              <a:solidFill>
                <a:srgbClr val="24292E"/>
              </a:solidFill>
              <a:highlight>
                <a:srgbClr val="FFFFFF"/>
              </a:highlight>
            </a:endParaRPr>
          </a:p>
          <a:p>
            <a:pPr marL="457200" lvl="0" indent="-304800" algn="l" rtl="0">
              <a:lnSpc>
                <a:spcPct val="115000"/>
              </a:lnSpc>
              <a:spcBef>
                <a:spcPts val="1200"/>
              </a:spcBef>
              <a:spcAft>
                <a:spcPts val="0"/>
              </a:spcAft>
              <a:buClr>
                <a:srgbClr val="24292E"/>
              </a:buClr>
              <a:buSzPts val="1200"/>
              <a:buChar char="●"/>
            </a:pPr>
            <a:r>
              <a:rPr lang="en" sz="1200">
                <a:solidFill>
                  <a:srgbClr val="24292E"/>
                </a:solidFill>
                <a:highlight>
                  <a:srgbClr val="FFFFFF"/>
                </a:highlight>
              </a:rPr>
              <a:t>Speech recognition is "what was said" and voice recognition is "who said it".</a:t>
            </a:r>
            <a:endParaRPr sz="1000" i="1">
              <a:solidFill>
                <a:schemeClr val="dk1"/>
              </a:solidFill>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530133a723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530133a723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shutterstock_679360057</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89b327f880_0_3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89b327f880_0_3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89b327f880_0_3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89b327f880_0_3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89b327f880_0_3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89b327f880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890892f5aa_1_10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890892f5aa_1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3"/>
        <p:cNvGrpSpPr/>
        <p:nvPr/>
      </p:nvGrpSpPr>
      <p:grpSpPr>
        <a:xfrm>
          <a:off x="0" y="0"/>
          <a:ext cx="0" cy="0"/>
          <a:chOff x="0" y="0"/>
          <a:chExt cx="0" cy="0"/>
        </a:xfrm>
      </p:grpSpPr>
      <p:sp>
        <p:nvSpPr>
          <p:cNvPr id="2384" name="Google Shape;2384;g89b5eb676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5" name="Google Shape;2385;g89b5eb6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89b5eb676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89b5eb67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shutterstock_295452179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g89b5eb676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9" name="Google Shape;2399;g89b5eb676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gd8e0bb413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7" name="Google Shape;2447;gd8e0bb41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88c7ebad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88c7ebad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d8e0bb4135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d8e0bb4135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d8e0bb4135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7" name="Google Shape;2517;gd8e0bb4135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d8e0bb4135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d8e0bb413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530133a723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530133a72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shutterstock_736270894</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530133a723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530133a723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89b5eb676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89b5eb676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shutterstock_1024669366</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89b5eb6761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89b5eb676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890892f5aa_1_20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890892f5aa_1_2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Google Shape;2611;g530133a723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2" name="Google Shape;2612;g530133a723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89b5eb6761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89b5eb6761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89b327f88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89b327f88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1"/>
        <p:cNvGrpSpPr/>
        <p:nvPr/>
      </p:nvGrpSpPr>
      <p:grpSpPr>
        <a:xfrm>
          <a:off x="0" y="0"/>
          <a:ext cx="0" cy="0"/>
          <a:chOff x="0" y="0"/>
          <a:chExt cx="0" cy="0"/>
        </a:xfrm>
      </p:grpSpPr>
      <p:sp>
        <p:nvSpPr>
          <p:cNvPr id="2642" name="Google Shape;2642;g890892f5aa_1_2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3" name="Google Shape;2643;g890892f5aa_1_2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89b5eb6761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g89b5eb676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890892f5aa_1_2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890892f5aa_1_2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89b5eb6761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89b5eb6761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g89b5eb6761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7" name="Google Shape;2677;g89b5eb676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0"/>
        <p:cNvGrpSpPr/>
        <p:nvPr/>
      </p:nvGrpSpPr>
      <p:grpSpPr>
        <a:xfrm>
          <a:off x="0" y="0"/>
          <a:ext cx="0" cy="0"/>
          <a:chOff x="0" y="0"/>
          <a:chExt cx="0" cy="0"/>
        </a:xfrm>
      </p:grpSpPr>
      <p:sp>
        <p:nvSpPr>
          <p:cNvPr id="2691" name="Google Shape;2691;g89b5eb6761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2" name="Google Shape;2692;g89b5eb6761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88c7ebad5c_0_4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88c7ebad5c_0_4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89b5eb6761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89b5eb6761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p:cNvGrpSpPr/>
        <p:nvPr/>
      </p:nvGrpSpPr>
      <p:grpSpPr>
        <a:xfrm>
          <a:off x="0" y="0"/>
          <a:ext cx="0" cy="0"/>
          <a:chOff x="0" y="0"/>
          <a:chExt cx="0" cy="0"/>
        </a:xfrm>
      </p:grpSpPr>
      <p:sp>
        <p:nvSpPr>
          <p:cNvPr id="2736" name="Google Shape;2736;g88c7ebad5c_0_2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88c7ebad5c_0_2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89b327f88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89b327f88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88c7ebad5c_0_1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88c7ebad5c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89b5eb676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8" name="Google Shape;2118;g89b5eb676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89b327f880_0_10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89b327f880_0_1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shutterstock_1407023006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9b327f880_0_2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9b327f880_0_2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shutterstock_672553726</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20"/>
        <p:cNvGrpSpPr/>
        <p:nvPr/>
      </p:nvGrpSpPr>
      <p:grpSpPr>
        <a:xfrm>
          <a:off x="0" y="0"/>
          <a:ext cx="0" cy="0"/>
          <a:chOff x="0" y="0"/>
          <a:chExt cx="0" cy="0"/>
        </a:xfrm>
      </p:grpSpPr>
      <p:sp>
        <p:nvSpPr>
          <p:cNvPr id="2021" name="Google Shape;202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3" name="Google Shape;2023;p10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5"/>
        <p:cNvGrpSpPr/>
        <p:nvPr/>
      </p:nvGrpSpPr>
      <p:grpSpPr>
        <a:xfrm>
          <a:off x="0" y="0"/>
          <a:ext cx="0" cy="0"/>
          <a:chOff x="0" y="0"/>
          <a:chExt cx="0" cy="0"/>
        </a:xfrm>
      </p:grpSpPr>
      <p:sp>
        <p:nvSpPr>
          <p:cNvPr id="2026" name="Google Shape;2026;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7" name="Google Shape;2027;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8"/>
        <p:cNvGrpSpPr/>
        <p:nvPr/>
      </p:nvGrpSpPr>
      <p:grpSpPr>
        <a:xfrm>
          <a:off x="0" y="0"/>
          <a:ext cx="0" cy="0"/>
          <a:chOff x="0" y="0"/>
          <a:chExt cx="0" cy="0"/>
        </a:xfrm>
      </p:grpSpPr>
      <p:pic>
        <p:nvPicPr>
          <p:cNvPr id="2029" name="Google Shape;2029;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0" name="Google Shape;2030;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1" name="Google Shape;2031;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2" name="Google Shape;2032;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txBox="1">
            <a:spLocks noGrp="1"/>
          </p:cNvSpPr>
          <p:nvPr>
            <p:ph type="subTitle" idx="7"/>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15"/>
        <p:cNvGrpSpPr/>
        <p:nvPr/>
      </p:nvGrpSpPr>
      <p:grpSpPr>
        <a:xfrm>
          <a:off x="0" y="0"/>
          <a:ext cx="0" cy="0"/>
          <a:chOff x="0" y="0"/>
          <a:chExt cx="0" cy="0"/>
        </a:xfrm>
      </p:grpSpPr>
      <p:pic>
        <p:nvPicPr>
          <p:cNvPr id="1016" name="Google Shape;1016;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7" name="Google Shape;1017;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18" name="Google Shape;1018;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9" name="Google Shape;1019;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2"/>
        <p:cNvGrpSpPr/>
        <p:nvPr/>
      </p:nvGrpSpPr>
      <p:grpSpPr>
        <a:xfrm>
          <a:off x="0" y="0"/>
          <a:ext cx="0" cy="0"/>
          <a:chOff x="0" y="0"/>
          <a:chExt cx="0" cy="0"/>
        </a:xfrm>
      </p:grpSpPr>
      <p:pic>
        <p:nvPicPr>
          <p:cNvPr id="1023" name="Google Shape;1023;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4" name="Google Shape;1024;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6" name="Google Shape;1026;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7" name="Google Shape;1027;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8" name="Google Shape;1028;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1" name="Google Shape;1031;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2"/>
        <p:cNvGrpSpPr/>
        <p:nvPr/>
      </p:nvGrpSpPr>
      <p:grpSpPr>
        <a:xfrm>
          <a:off x="0" y="0"/>
          <a:ext cx="0" cy="0"/>
          <a:chOff x="0" y="0"/>
          <a:chExt cx="0" cy="0"/>
        </a:xfrm>
      </p:grpSpPr>
      <p:pic>
        <p:nvPicPr>
          <p:cNvPr id="1033" name="Google Shape;1033;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4" name="Google Shape;1034;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6" name="Google Shape;1036;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7" name="Google Shape;1037;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0" name="Google Shape;1040;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1" name="Google Shape;1041;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2"/>
        <p:cNvGrpSpPr/>
        <p:nvPr/>
      </p:nvGrpSpPr>
      <p:grpSpPr>
        <a:xfrm>
          <a:off x="0" y="0"/>
          <a:ext cx="0" cy="0"/>
          <a:chOff x="0" y="0"/>
          <a:chExt cx="0" cy="0"/>
        </a:xfrm>
      </p:grpSpPr>
      <p:pic>
        <p:nvPicPr>
          <p:cNvPr id="1043" name="Google Shape;1043;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4" name="Google Shape;1044;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6" name="Google Shape;1046;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7" name="Google Shape;1047;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9" name="Google Shape;1049;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0" name="Google Shape;1050;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1" name="Google Shape;1051;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2"/>
        <p:cNvGrpSpPr/>
        <p:nvPr/>
      </p:nvGrpSpPr>
      <p:grpSpPr>
        <a:xfrm>
          <a:off x="0" y="0"/>
          <a:ext cx="0" cy="0"/>
          <a:chOff x="0" y="0"/>
          <a:chExt cx="0" cy="0"/>
        </a:xfrm>
      </p:grpSpPr>
      <p:pic>
        <p:nvPicPr>
          <p:cNvPr id="1053" name="Google Shape;1053;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4" name="Google Shape;1054;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5" name="Google Shape;1055;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6" name="Google Shape;1056;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7" name="Google Shape;1057;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8" name="Google Shape;1058;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0" name="Google Shape;1060;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1" name="Google Shape;1061;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2"/>
        <p:cNvGrpSpPr/>
        <p:nvPr/>
      </p:nvGrpSpPr>
      <p:grpSpPr>
        <a:xfrm>
          <a:off x="0" y="0"/>
          <a:ext cx="0" cy="0"/>
          <a:chOff x="0" y="0"/>
          <a:chExt cx="0" cy="0"/>
        </a:xfrm>
      </p:grpSpPr>
      <p:pic>
        <p:nvPicPr>
          <p:cNvPr id="1063" name="Google Shape;1063;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4" name="Google Shape;1064;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5" name="Google Shape;106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8"/>
        <p:cNvGrpSpPr/>
        <p:nvPr/>
      </p:nvGrpSpPr>
      <p:grpSpPr>
        <a:xfrm>
          <a:off x="0" y="0"/>
          <a:ext cx="0" cy="0"/>
          <a:chOff x="0" y="0"/>
          <a:chExt cx="0" cy="0"/>
        </a:xfrm>
      </p:grpSpPr>
      <p:pic>
        <p:nvPicPr>
          <p:cNvPr id="1069" name="Google Shape;1069;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0" name="Google Shape;1070;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1" name="Google Shape;1071;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2" name="Google Shape;1072;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3"/>
        <p:cNvGrpSpPr/>
        <p:nvPr/>
      </p:nvGrpSpPr>
      <p:grpSpPr>
        <a:xfrm>
          <a:off x="0" y="0"/>
          <a:ext cx="0" cy="0"/>
          <a:chOff x="0" y="0"/>
          <a:chExt cx="0" cy="0"/>
        </a:xfrm>
      </p:grpSpPr>
      <p:sp>
        <p:nvSpPr>
          <p:cNvPr id="1074" name="Google Shape;1074;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6" name="Google Shape;1076;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7" name="Google Shape;1077;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8" name="Google Shape;10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9" name="Google Shape;10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0" name="Google Shape;1080;p6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1"/>
        <p:cNvGrpSpPr/>
        <p:nvPr/>
      </p:nvGrpSpPr>
      <p:grpSpPr>
        <a:xfrm>
          <a:off x="0" y="0"/>
          <a:ext cx="0" cy="0"/>
          <a:chOff x="0" y="0"/>
          <a:chExt cx="0" cy="0"/>
        </a:xfrm>
      </p:grpSpPr>
      <p:pic>
        <p:nvPicPr>
          <p:cNvPr id="1082" name="Google Shape;1082;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3" name="Google Shape;1083;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4" name="Google Shape;1084;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5" name="Google Shape;1085;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7" name="Google Shape;1087;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8" name="Google Shape;108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9" name="Google Shape;1089;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0" name="Google Shape;1090;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1"/>
        <p:cNvGrpSpPr/>
        <p:nvPr/>
      </p:nvGrpSpPr>
      <p:grpSpPr>
        <a:xfrm>
          <a:off x="0" y="0"/>
          <a:ext cx="0" cy="0"/>
          <a:chOff x="0" y="0"/>
          <a:chExt cx="0" cy="0"/>
        </a:xfrm>
      </p:grpSpPr>
      <p:pic>
        <p:nvPicPr>
          <p:cNvPr id="1092" name="Google Shape;1092;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3" name="Google Shape;1093;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4" name="Google Shape;1094;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5" name="Google Shape;1095;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7"/>
        <p:cNvGrpSpPr/>
        <p:nvPr/>
      </p:nvGrpSpPr>
      <p:grpSpPr>
        <a:xfrm>
          <a:off x="0" y="0"/>
          <a:ext cx="0" cy="0"/>
          <a:chOff x="0" y="0"/>
          <a:chExt cx="0" cy="0"/>
        </a:xfrm>
      </p:grpSpPr>
      <p:pic>
        <p:nvPicPr>
          <p:cNvPr id="1098" name="Google Shape;1098;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9" name="Google Shape;1099;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2" name="Google Shape;1102;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3" name="Google Shape;1103;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4" name="Google Shape;1104;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5" name="Google Shape;1105;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6"/>
        <p:cNvGrpSpPr/>
        <p:nvPr/>
      </p:nvGrpSpPr>
      <p:grpSpPr>
        <a:xfrm>
          <a:off x="0" y="0"/>
          <a:ext cx="0" cy="0"/>
          <a:chOff x="0" y="0"/>
          <a:chExt cx="0" cy="0"/>
        </a:xfrm>
      </p:grpSpPr>
      <p:pic>
        <p:nvPicPr>
          <p:cNvPr id="1107" name="Google Shape;1107;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8" name="Google Shape;1108;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9" name="Google Shape;1109;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0" name="Google Shape;1110;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2" name="Google Shape;1112;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3" name="Google Shape;1113;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4" name="Google Shape;1114;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5" name="Google Shape;111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6" name="Google Shape;1116;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7"/>
        <p:cNvGrpSpPr/>
        <p:nvPr/>
      </p:nvGrpSpPr>
      <p:grpSpPr>
        <a:xfrm>
          <a:off x="0" y="0"/>
          <a:ext cx="0" cy="0"/>
          <a:chOff x="0" y="0"/>
          <a:chExt cx="0" cy="0"/>
        </a:xfrm>
      </p:grpSpPr>
      <p:pic>
        <p:nvPicPr>
          <p:cNvPr id="1118" name="Google Shape;1118;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9" name="Google Shape;1119;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0" name="Google Shape;1120;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1" name="Google Shape;1121;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3" name="Google Shape;1123;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4" name="Google Shape;1124;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5" name="Google Shape;1125;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6" name="Google Shape;1126;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7"/>
        <p:cNvGrpSpPr/>
        <p:nvPr/>
      </p:nvGrpSpPr>
      <p:grpSpPr>
        <a:xfrm>
          <a:off x="0" y="0"/>
          <a:ext cx="0" cy="0"/>
          <a:chOff x="0" y="0"/>
          <a:chExt cx="0" cy="0"/>
        </a:xfrm>
      </p:grpSpPr>
      <p:pic>
        <p:nvPicPr>
          <p:cNvPr id="1128" name="Google Shape;1128;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9" name="Google Shape;1129;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0" name="Google Shape;1130;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1" name="Google Shape;113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2" name="Google Shape;1132;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5" name="Google Shape;1135;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6" name="Google Shape;1136;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7"/>
        <p:cNvGrpSpPr/>
        <p:nvPr/>
      </p:nvGrpSpPr>
      <p:grpSpPr>
        <a:xfrm>
          <a:off x="0" y="0"/>
          <a:ext cx="0" cy="0"/>
          <a:chOff x="0" y="0"/>
          <a:chExt cx="0" cy="0"/>
        </a:xfrm>
      </p:grpSpPr>
      <p:sp>
        <p:nvSpPr>
          <p:cNvPr id="1138" name="Google Shape;1138;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0" name="Google Shape;1140;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1" name="Google Shape;1141;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2" name="Google Shape;1142;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3" name="Google Shape;1143;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4" name="Google Shape;1144;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6" name="Google Shape;1146;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7"/>
        <p:cNvGrpSpPr/>
        <p:nvPr/>
      </p:nvGrpSpPr>
      <p:grpSpPr>
        <a:xfrm>
          <a:off x="0" y="0"/>
          <a:ext cx="0" cy="0"/>
          <a:chOff x="0" y="0"/>
          <a:chExt cx="0" cy="0"/>
        </a:xfrm>
      </p:grpSpPr>
      <p:pic>
        <p:nvPicPr>
          <p:cNvPr id="1148" name="Google Shape;1148;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9" name="Google Shape;1149;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0" name="Google Shape;1150;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1" name="Google Shape;1151;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2" name="Google Shape;1152;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3" name="Google Shape;1153;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4" name="Google Shape;1154;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5" name="Google Shape;1155;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6" name="Google Shape;1156;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8"/>
        <p:cNvGrpSpPr/>
        <p:nvPr/>
      </p:nvGrpSpPr>
      <p:grpSpPr>
        <a:xfrm>
          <a:off x="0" y="0"/>
          <a:ext cx="0" cy="0"/>
          <a:chOff x="0" y="0"/>
          <a:chExt cx="0" cy="0"/>
        </a:xfrm>
      </p:grpSpPr>
      <p:sp>
        <p:nvSpPr>
          <p:cNvPr id="1159" name="Google Shape;1159;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60" name="Google Shape;1160;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1" name="Google Shape;1161;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2" name="Google Shape;1162;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3" name="Google Shape;1163;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4" name="Google Shape;1164;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5" name="Google Shape;1165;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6" name="Google Shape;1166;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7" name="Google Shape;1167;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8"/>
        <p:cNvGrpSpPr/>
        <p:nvPr/>
      </p:nvGrpSpPr>
      <p:grpSpPr>
        <a:xfrm>
          <a:off x="0" y="0"/>
          <a:ext cx="0" cy="0"/>
          <a:chOff x="0" y="0"/>
          <a:chExt cx="0" cy="0"/>
        </a:xfrm>
      </p:grpSpPr>
      <p:sp>
        <p:nvSpPr>
          <p:cNvPr id="1169" name="Google Shape;1169;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1" name="Google Shape;1171;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2" name="Google Shape;1172;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3" name="Google Shape;117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4" name="Google Shape;1174;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5" name="Google Shape;1175;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6" name="Google Shape;1176;p70"/>
          <p:cNvGrpSpPr/>
          <p:nvPr/>
        </p:nvGrpSpPr>
        <p:grpSpPr>
          <a:xfrm>
            <a:off x="457200" y="1378813"/>
            <a:ext cx="776889" cy="621300"/>
            <a:chOff x="457200" y="1378813"/>
            <a:chExt cx="776889" cy="621300"/>
          </a:xfrm>
        </p:grpSpPr>
        <p:sp>
          <p:nvSpPr>
            <p:cNvPr id="1177" name="Google Shape;1177;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8" name="Google Shape;1178;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0"/>
          <p:cNvGrpSpPr/>
          <p:nvPr/>
        </p:nvGrpSpPr>
        <p:grpSpPr>
          <a:xfrm>
            <a:off x="457200" y="2228725"/>
            <a:ext cx="776889" cy="621300"/>
            <a:chOff x="457200" y="1378813"/>
            <a:chExt cx="776889" cy="621300"/>
          </a:xfrm>
        </p:grpSpPr>
        <p:sp>
          <p:nvSpPr>
            <p:cNvPr id="1180" name="Google Shape;1180;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1" name="Google Shape;1181;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0"/>
          <p:cNvGrpSpPr/>
          <p:nvPr/>
        </p:nvGrpSpPr>
        <p:grpSpPr>
          <a:xfrm>
            <a:off x="457200" y="3073850"/>
            <a:ext cx="776889" cy="621300"/>
            <a:chOff x="457200" y="1378813"/>
            <a:chExt cx="776889" cy="621300"/>
          </a:xfrm>
        </p:grpSpPr>
        <p:sp>
          <p:nvSpPr>
            <p:cNvPr id="1183" name="Google Shape;1183;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4" name="Google Shape;1184;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70"/>
          <p:cNvGrpSpPr/>
          <p:nvPr/>
        </p:nvGrpSpPr>
        <p:grpSpPr>
          <a:xfrm>
            <a:off x="457200" y="3923750"/>
            <a:ext cx="776889" cy="621300"/>
            <a:chOff x="457200" y="1378813"/>
            <a:chExt cx="776889" cy="621300"/>
          </a:xfrm>
        </p:grpSpPr>
        <p:sp>
          <p:nvSpPr>
            <p:cNvPr id="1186" name="Google Shape;1186;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7" name="Google Shape;1187;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4" name="Google Shape;1194;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5"/>
        <p:cNvGrpSpPr/>
        <p:nvPr/>
      </p:nvGrpSpPr>
      <p:grpSpPr>
        <a:xfrm>
          <a:off x="0" y="0"/>
          <a:ext cx="0" cy="0"/>
          <a:chOff x="0" y="0"/>
          <a:chExt cx="0" cy="0"/>
        </a:xfrm>
      </p:grpSpPr>
      <p:sp>
        <p:nvSpPr>
          <p:cNvPr id="1196" name="Google Shape;1196;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8" name="Google Shape;1198;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9" name="Google Shape;1199;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0" name="Google Shape;120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1" name="Google Shape;1201;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2" name="Google Shape;1202;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3" name="Google Shape;1203;p71"/>
          <p:cNvGrpSpPr/>
          <p:nvPr/>
        </p:nvGrpSpPr>
        <p:grpSpPr>
          <a:xfrm>
            <a:off x="457200" y="1300225"/>
            <a:ext cx="776889" cy="621300"/>
            <a:chOff x="457200" y="1378813"/>
            <a:chExt cx="776889" cy="621300"/>
          </a:xfrm>
        </p:grpSpPr>
        <p:sp>
          <p:nvSpPr>
            <p:cNvPr id="1204" name="Google Shape;1204;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5" name="Google Shape;1205;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1"/>
          <p:cNvGrpSpPr/>
          <p:nvPr/>
        </p:nvGrpSpPr>
        <p:grpSpPr>
          <a:xfrm>
            <a:off x="457200" y="2000125"/>
            <a:ext cx="776889" cy="621300"/>
            <a:chOff x="457200" y="1378813"/>
            <a:chExt cx="776889" cy="621300"/>
          </a:xfrm>
        </p:grpSpPr>
        <p:sp>
          <p:nvSpPr>
            <p:cNvPr id="1207" name="Google Shape;1207;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8" name="Google Shape;1208;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1"/>
          <p:cNvGrpSpPr/>
          <p:nvPr/>
        </p:nvGrpSpPr>
        <p:grpSpPr>
          <a:xfrm>
            <a:off x="457200" y="2692850"/>
            <a:ext cx="776889" cy="621300"/>
            <a:chOff x="457200" y="1378813"/>
            <a:chExt cx="776889" cy="621300"/>
          </a:xfrm>
        </p:grpSpPr>
        <p:sp>
          <p:nvSpPr>
            <p:cNvPr id="1210" name="Google Shape;1210;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1" name="Google Shape;1211;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71"/>
          <p:cNvGrpSpPr/>
          <p:nvPr/>
        </p:nvGrpSpPr>
        <p:grpSpPr>
          <a:xfrm>
            <a:off x="457200" y="3390350"/>
            <a:ext cx="776889" cy="621300"/>
            <a:chOff x="457200" y="1378813"/>
            <a:chExt cx="776889" cy="621300"/>
          </a:xfrm>
        </p:grpSpPr>
        <p:sp>
          <p:nvSpPr>
            <p:cNvPr id="1213" name="Google Shape;1213;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4" name="Google Shape;1214;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2" name="Google Shape;1222;p71"/>
          <p:cNvGrpSpPr/>
          <p:nvPr/>
        </p:nvGrpSpPr>
        <p:grpSpPr>
          <a:xfrm>
            <a:off x="469500" y="4083075"/>
            <a:ext cx="776889" cy="621300"/>
            <a:chOff x="457200" y="1378813"/>
            <a:chExt cx="776889" cy="621300"/>
          </a:xfrm>
        </p:grpSpPr>
        <p:sp>
          <p:nvSpPr>
            <p:cNvPr id="1223" name="Google Shape;1223;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4" name="Google Shape;1224;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7"/>
        <p:cNvGrpSpPr/>
        <p:nvPr/>
      </p:nvGrpSpPr>
      <p:grpSpPr>
        <a:xfrm>
          <a:off x="0" y="0"/>
          <a:ext cx="0" cy="0"/>
          <a:chOff x="0" y="0"/>
          <a:chExt cx="0" cy="0"/>
        </a:xfrm>
      </p:grpSpPr>
      <p:sp>
        <p:nvSpPr>
          <p:cNvPr id="1228" name="Google Shape;1228;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0" name="Google Shape;1230;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1" name="Google Shape;1231;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2" name="Google Shape;1232;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3" name="Google Shape;1233;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4" name="Google Shape;1234;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5" name="Google Shape;1235;p72"/>
          <p:cNvGrpSpPr/>
          <p:nvPr/>
        </p:nvGrpSpPr>
        <p:grpSpPr>
          <a:xfrm>
            <a:off x="457200" y="1237825"/>
            <a:ext cx="776900" cy="486300"/>
            <a:chOff x="457200" y="1466425"/>
            <a:chExt cx="776900" cy="486300"/>
          </a:xfrm>
        </p:grpSpPr>
        <p:sp>
          <p:nvSpPr>
            <p:cNvPr id="1236" name="Google Shape;123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7" name="Google Shape;123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9" name="Google Shape;1239;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72"/>
          <p:cNvGrpSpPr/>
          <p:nvPr/>
        </p:nvGrpSpPr>
        <p:grpSpPr>
          <a:xfrm>
            <a:off x="457200" y="1828900"/>
            <a:ext cx="776900" cy="486300"/>
            <a:chOff x="457200" y="1466425"/>
            <a:chExt cx="776900" cy="486300"/>
          </a:xfrm>
        </p:grpSpPr>
        <p:sp>
          <p:nvSpPr>
            <p:cNvPr id="1241" name="Google Shape;1241;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2" name="Google Shape;1242;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72"/>
          <p:cNvGrpSpPr/>
          <p:nvPr/>
        </p:nvGrpSpPr>
        <p:grpSpPr>
          <a:xfrm>
            <a:off x="457200" y="2419975"/>
            <a:ext cx="776900" cy="486300"/>
            <a:chOff x="457200" y="1466425"/>
            <a:chExt cx="776900" cy="486300"/>
          </a:xfrm>
        </p:grpSpPr>
        <p:sp>
          <p:nvSpPr>
            <p:cNvPr id="1245" name="Google Shape;124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72"/>
          <p:cNvGrpSpPr/>
          <p:nvPr/>
        </p:nvGrpSpPr>
        <p:grpSpPr>
          <a:xfrm>
            <a:off x="457200" y="3011050"/>
            <a:ext cx="776900" cy="486300"/>
            <a:chOff x="457200" y="1466425"/>
            <a:chExt cx="776900" cy="486300"/>
          </a:xfrm>
        </p:grpSpPr>
        <p:sp>
          <p:nvSpPr>
            <p:cNvPr id="1249" name="Google Shape;1249;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0" name="Google Shape;1250;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72"/>
          <p:cNvGrpSpPr/>
          <p:nvPr/>
        </p:nvGrpSpPr>
        <p:grpSpPr>
          <a:xfrm>
            <a:off x="457200" y="3602137"/>
            <a:ext cx="776900" cy="486300"/>
            <a:chOff x="457200" y="1466425"/>
            <a:chExt cx="776900" cy="486300"/>
          </a:xfrm>
        </p:grpSpPr>
        <p:sp>
          <p:nvSpPr>
            <p:cNvPr id="1253" name="Google Shape;1253;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4" name="Google Shape;1254;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72"/>
          <p:cNvGrpSpPr/>
          <p:nvPr/>
        </p:nvGrpSpPr>
        <p:grpSpPr>
          <a:xfrm>
            <a:off x="457200" y="4193262"/>
            <a:ext cx="776900" cy="486300"/>
            <a:chOff x="457200" y="1466425"/>
            <a:chExt cx="776900" cy="486300"/>
          </a:xfrm>
        </p:grpSpPr>
        <p:sp>
          <p:nvSpPr>
            <p:cNvPr id="1257" name="Google Shape;1257;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8" name="Google Shape;1258;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4"/>
        <p:cNvGrpSpPr/>
        <p:nvPr/>
      </p:nvGrpSpPr>
      <p:grpSpPr>
        <a:xfrm>
          <a:off x="0" y="0"/>
          <a:ext cx="0" cy="0"/>
          <a:chOff x="0" y="0"/>
          <a:chExt cx="0" cy="0"/>
        </a:xfrm>
      </p:grpSpPr>
      <p:sp>
        <p:nvSpPr>
          <p:cNvPr id="1265" name="Google Shape;1265;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7" name="Google Shape;1267;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8" name="Google Shape;1268;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9" name="Google Shape;1269;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70" name="Google Shape;1270;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1" name="Google Shape;1271;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2" name="Google Shape;1272;p73"/>
          <p:cNvGrpSpPr/>
          <p:nvPr/>
        </p:nvGrpSpPr>
        <p:grpSpPr>
          <a:xfrm>
            <a:off x="457200" y="1237825"/>
            <a:ext cx="776900" cy="486300"/>
            <a:chOff x="457200" y="1466425"/>
            <a:chExt cx="776900" cy="486300"/>
          </a:xfrm>
        </p:grpSpPr>
        <p:sp>
          <p:nvSpPr>
            <p:cNvPr id="1273" name="Google Shape;1273;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4" name="Google Shape;1274;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6" name="Google Shape;1276;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3"/>
          <p:cNvGrpSpPr/>
          <p:nvPr/>
        </p:nvGrpSpPr>
        <p:grpSpPr>
          <a:xfrm>
            <a:off x="457200" y="1828900"/>
            <a:ext cx="776900" cy="486300"/>
            <a:chOff x="457200" y="1466425"/>
            <a:chExt cx="776900" cy="486300"/>
          </a:xfrm>
        </p:grpSpPr>
        <p:sp>
          <p:nvSpPr>
            <p:cNvPr id="1278" name="Google Shape;1278;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9" name="Google Shape;1279;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73"/>
          <p:cNvGrpSpPr/>
          <p:nvPr/>
        </p:nvGrpSpPr>
        <p:grpSpPr>
          <a:xfrm>
            <a:off x="457200" y="2419975"/>
            <a:ext cx="776900" cy="486300"/>
            <a:chOff x="457200" y="1466425"/>
            <a:chExt cx="776900" cy="486300"/>
          </a:xfrm>
        </p:grpSpPr>
        <p:sp>
          <p:nvSpPr>
            <p:cNvPr id="1282" name="Google Shape;1282;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3" name="Google Shape;1283;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73"/>
          <p:cNvGrpSpPr/>
          <p:nvPr/>
        </p:nvGrpSpPr>
        <p:grpSpPr>
          <a:xfrm>
            <a:off x="457200" y="3011050"/>
            <a:ext cx="776900" cy="486300"/>
            <a:chOff x="457200" y="1466425"/>
            <a:chExt cx="776900" cy="486300"/>
          </a:xfrm>
        </p:grpSpPr>
        <p:sp>
          <p:nvSpPr>
            <p:cNvPr id="1286" name="Google Shape;1286;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7" name="Google Shape;1287;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73"/>
          <p:cNvGrpSpPr/>
          <p:nvPr/>
        </p:nvGrpSpPr>
        <p:grpSpPr>
          <a:xfrm>
            <a:off x="457200" y="3602137"/>
            <a:ext cx="776900" cy="486300"/>
            <a:chOff x="457200" y="1466425"/>
            <a:chExt cx="776900" cy="486300"/>
          </a:xfrm>
        </p:grpSpPr>
        <p:sp>
          <p:nvSpPr>
            <p:cNvPr id="1290" name="Google Shape;1290;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1" name="Google Shape;1291;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73"/>
          <p:cNvGrpSpPr/>
          <p:nvPr/>
        </p:nvGrpSpPr>
        <p:grpSpPr>
          <a:xfrm>
            <a:off x="457200" y="4193262"/>
            <a:ext cx="776900" cy="486300"/>
            <a:chOff x="457200" y="1466425"/>
            <a:chExt cx="776900" cy="486300"/>
          </a:xfrm>
        </p:grpSpPr>
        <p:sp>
          <p:nvSpPr>
            <p:cNvPr id="1294" name="Google Shape;1294;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5" name="Google Shape;1295;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6" name="Google Shape;1296;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1"/>
        <p:cNvGrpSpPr/>
        <p:nvPr/>
      </p:nvGrpSpPr>
      <p:grpSpPr>
        <a:xfrm>
          <a:off x="0" y="0"/>
          <a:ext cx="0" cy="0"/>
          <a:chOff x="0" y="0"/>
          <a:chExt cx="0" cy="0"/>
        </a:xfrm>
      </p:grpSpPr>
      <p:sp>
        <p:nvSpPr>
          <p:cNvPr id="1302" name="Google Shape;1302;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4" name="Google Shape;1304;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5" name="Google Shape;1305;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6" name="Google Shape;1306;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7" name="Google Shape;1307;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8" name="Google Shape;1308;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9" name="Google Shape;1309;p74"/>
          <p:cNvGrpSpPr/>
          <p:nvPr/>
        </p:nvGrpSpPr>
        <p:grpSpPr>
          <a:xfrm>
            <a:off x="457222" y="1149803"/>
            <a:ext cx="713194" cy="446423"/>
            <a:chOff x="457200" y="1466425"/>
            <a:chExt cx="776900" cy="486300"/>
          </a:xfrm>
        </p:grpSpPr>
        <p:sp>
          <p:nvSpPr>
            <p:cNvPr id="1310" name="Google Shape;131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1" name="Google Shape;131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4"/>
          <p:cNvGrpSpPr/>
          <p:nvPr/>
        </p:nvGrpSpPr>
        <p:grpSpPr>
          <a:xfrm>
            <a:off x="457222" y="1672428"/>
            <a:ext cx="713194" cy="446423"/>
            <a:chOff x="457200" y="1466425"/>
            <a:chExt cx="776900" cy="486300"/>
          </a:xfrm>
        </p:grpSpPr>
        <p:sp>
          <p:nvSpPr>
            <p:cNvPr id="1315" name="Google Shape;131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6" name="Google Shape;131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4"/>
          <p:cNvGrpSpPr/>
          <p:nvPr/>
        </p:nvGrpSpPr>
        <p:grpSpPr>
          <a:xfrm>
            <a:off x="457197" y="2195578"/>
            <a:ext cx="713194" cy="446423"/>
            <a:chOff x="457200" y="1466425"/>
            <a:chExt cx="776900" cy="486300"/>
          </a:xfrm>
        </p:grpSpPr>
        <p:sp>
          <p:nvSpPr>
            <p:cNvPr id="1320" name="Google Shape;132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1" name="Google Shape;132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4"/>
          <p:cNvGrpSpPr/>
          <p:nvPr/>
        </p:nvGrpSpPr>
        <p:grpSpPr>
          <a:xfrm>
            <a:off x="457197" y="2718203"/>
            <a:ext cx="713194" cy="446423"/>
            <a:chOff x="457200" y="1466425"/>
            <a:chExt cx="776900" cy="486300"/>
          </a:xfrm>
        </p:grpSpPr>
        <p:sp>
          <p:nvSpPr>
            <p:cNvPr id="1325" name="Google Shape;132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6" name="Google Shape;132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4"/>
          <p:cNvGrpSpPr/>
          <p:nvPr/>
        </p:nvGrpSpPr>
        <p:grpSpPr>
          <a:xfrm>
            <a:off x="457222" y="3240828"/>
            <a:ext cx="713194" cy="446423"/>
            <a:chOff x="457200" y="1466425"/>
            <a:chExt cx="776900" cy="486300"/>
          </a:xfrm>
        </p:grpSpPr>
        <p:sp>
          <p:nvSpPr>
            <p:cNvPr id="1330" name="Google Shape;133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1" name="Google Shape;133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4"/>
          <p:cNvGrpSpPr/>
          <p:nvPr/>
        </p:nvGrpSpPr>
        <p:grpSpPr>
          <a:xfrm>
            <a:off x="457222" y="3763453"/>
            <a:ext cx="713194" cy="446423"/>
            <a:chOff x="457200" y="1466425"/>
            <a:chExt cx="776900" cy="486300"/>
          </a:xfrm>
        </p:grpSpPr>
        <p:sp>
          <p:nvSpPr>
            <p:cNvPr id="1335" name="Google Shape;133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6" name="Google Shape;133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8" name="Google Shape;1338;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74"/>
          <p:cNvGrpSpPr/>
          <p:nvPr/>
        </p:nvGrpSpPr>
        <p:grpSpPr>
          <a:xfrm>
            <a:off x="457222" y="4311603"/>
            <a:ext cx="713194" cy="446423"/>
            <a:chOff x="457200" y="1466425"/>
            <a:chExt cx="776900" cy="486300"/>
          </a:xfrm>
        </p:grpSpPr>
        <p:sp>
          <p:nvSpPr>
            <p:cNvPr id="1340" name="Google Shape;134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1" name="Google Shape;134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3"/>
        <p:cNvGrpSpPr/>
        <p:nvPr/>
      </p:nvGrpSpPr>
      <p:grpSpPr>
        <a:xfrm>
          <a:off x="0" y="0"/>
          <a:ext cx="0" cy="0"/>
          <a:chOff x="0" y="0"/>
          <a:chExt cx="0" cy="0"/>
        </a:xfrm>
      </p:grpSpPr>
      <p:sp>
        <p:nvSpPr>
          <p:cNvPr id="1344" name="Google Shape;1344;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6" name="Google Shape;1346;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7" name="Google Shape;1347;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8" name="Google Shape;1348;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9" name="Google Shape;1349;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5"/>
          <p:cNvGrpSpPr/>
          <p:nvPr/>
        </p:nvGrpSpPr>
        <p:grpSpPr>
          <a:xfrm>
            <a:off x="457427" y="3873038"/>
            <a:ext cx="602564" cy="377174"/>
            <a:chOff x="457200" y="1466425"/>
            <a:chExt cx="776900" cy="486300"/>
          </a:xfrm>
        </p:grpSpPr>
        <p:sp>
          <p:nvSpPr>
            <p:cNvPr id="1352" name="Google Shape;135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3" name="Google Shape;135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5"/>
          <p:cNvGrpSpPr/>
          <p:nvPr/>
        </p:nvGrpSpPr>
        <p:grpSpPr>
          <a:xfrm>
            <a:off x="457315" y="4311142"/>
            <a:ext cx="602564" cy="377174"/>
            <a:chOff x="457200" y="1466425"/>
            <a:chExt cx="776900" cy="486300"/>
          </a:xfrm>
        </p:grpSpPr>
        <p:sp>
          <p:nvSpPr>
            <p:cNvPr id="1357" name="Google Shape;135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8" name="Google Shape;135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5"/>
          <p:cNvGrpSpPr/>
          <p:nvPr/>
        </p:nvGrpSpPr>
        <p:grpSpPr>
          <a:xfrm>
            <a:off x="457377" y="2996663"/>
            <a:ext cx="602564" cy="377174"/>
            <a:chOff x="457200" y="1466425"/>
            <a:chExt cx="776900" cy="486300"/>
          </a:xfrm>
        </p:grpSpPr>
        <p:sp>
          <p:nvSpPr>
            <p:cNvPr id="1362" name="Google Shape;136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3" name="Google Shape;136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5"/>
          <p:cNvGrpSpPr/>
          <p:nvPr/>
        </p:nvGrpSpPr>
        <p:grpSpPr>
          <a:xfrm>
            <a:off x="457265" y="3434767"/>
            <a:ext cx="602564" cy="377174"/>
            <a:chOff x="457200" y="1466425"/>
            <a:chExt cx="776900" cy="486300"/>
          </a:xfrm>
        </p:grpSpPr>
        <p:sp>
          <p:nvSpPr>
            <p:cNvPr id="1367" name="Google Shape;136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8" name="Google Shape;136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5"/>
          <p:cNvGrpSpPr/>
          <p:nvPr/>
        </p:nvGrpSpPr>
        <p:grpSpPr>
          <a:xfrm>
            <a:off x="457402" y="2135288"/>
            <a:ext cx="602564" cy="377174"/>
            <a:chOff x="457200" y="1466425"/>
            <a:chExt cx="776900" cy="486300"/>
          </a:xfrm>
        </p:grpSpPr>
        <p:sp>
          <p:nvSpPr>
            <p:cNvPr id="1372" name="Google Shape;137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3" name="Google Shape;137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5"/>
          <p:cNvGrpSpPr/>
          <p:nvPr/>
        </p:nvGrpSpPr>
        <p:grpSpPr>
          <a:xfrm>
            <a:off x="457290" y="2573392"/>
            <a:ext cx="602564" cy="377174"/>
            <a:chOff x="457200" y="1466425"/>
            <a:chExt cx="776900" cy="486300"/>
          </a:xfrm>
        </p:grpSpPr>
        <p:sp>
          <p:nvSpPr>
            <p:cNvPr id="1377" name="Google Shape;137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8" name="Google Shape;137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5"/>
          <p:cNvGrpSpPr/>
          <p:nvPr/>
        </p:nvGrpSpPr>
        <p:grpSpPr>
          <a:xfrm>
            <a:off x="457352" y="1258913"/>
            <a:ext cx="602564" cy="377174"/>
            <a:chOff x="457200" y="1466425"/>
            <a:chExt cx="776900" cy="486300"/>
          </a:xfrm>
        </p:grpSpPr>
        <p:sp>
          <p:nvSpPr>
            <p:cNvPr id="1382" name="Google Shape;138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3" name="Google Shape;138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5" name="Google Shape;1385;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6" name="Google Shape;1386;p75"/>
          <p:cNvGrpSpPr/>
          <p:nvPr/>
        </p:nvGrpSpPr>
        <p:grpSpPr>
          <a:xfrm>
            <a:off x="457240" y="1697017"/>
            <a:ext cx="602564" cy="377174"/>
            <a:chOff x="457200" y="1466425"/>
            <a:chExt cx="776900" cy="486300"/>
          </a:xfrm>
        </p:grpSpPr>
        <p:sp>
          <p:nvSpPr>
            <p:cNvPr id="1387" name="Google Shape;138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8" name="Google Shape;138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90"/>
        <p:cNvGrpSpPr/>
        <p:nvPr/>
      </p:nvGrpSpPr>
      <p:grpSpPr>
        <a:xfrm>
          <a:off x="0" y="0"/>
          <a:ext cx="0" cy="0"/>
          <a:chOff x="0" y="0"/>
          <a:chExt cx="0" cy="0"/>
        </a:xfrm>
      </p:grpSpPr>
      <p:sp>
        <p:nvSpPr>
          <p:cNvPr id="1391" name="Google Shape;1391;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3" name="Google Shape;1393;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4" name="Google Shape;1394;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5" name="Google Shape;1395;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6" name="Google Shape;1396;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6"/>
          <p:cNvGrpSpPr/>
          <p:nvPr/>
        </p:nvGrpSpPr>
        <p:grpSpPr>
          <a:xfrm>
            <a:off x="457427" y="3873038"/>
            <a:ext cx="602564" cy="377174"/>
            <a:chOff x="457200" y="1466425"/>
            <a:chExt cx="776900" cy="486300"/>
          </a:xfrm>
        </p:grpSpPr>
        <p:sp>
          <p:nvSpPr>
            <p:cNvPr id="1399" name="Google Shape;139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0" name="Google Shape;140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6"/>
          <p:cNvGrpSpPr/>
          <p:nvPr/>
        </p:nvGrpSpPr>
        <p:grpSpPr>
          <a:xfrm>
            <a:off x="457315" y="4311142"/>
            <a:ext cx="602564" cy="377174"/>
            <a:chOff x="457200" y="1466425"/>
            <a:chExt cx="776900" cy="486300"/>
          </a:xfrm>
        </p:grpSpPr>
        <p:sp>
          <p:nvSpPr>
            <p:cNvPr id="1404" name="Google Shape;140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5" name="Google Shape;140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6"/>
          <p:cNvGrpSpPr/>
          <p:nvPr/>
        </p:nvGrpSpPr>
        <p:grpSpPr>
          <a:xfrm>
            <a:off x="457377" y="2996663"/>
            <a:ext cx="602564" cy="377174"/>
            <a:chOff x="457200" y="1466425"/>
            <a:chExt cx="776900" cy="486300"/>
          </a:xfrm>
        </p:grpSpPr>
        <p:sp>
          <p:nvSpPr>
            <p:cNvPr id="1409" name="Google Shape;140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0" name="Google Shape;141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6"/>
          <p:cNvGrpSpPr/>
          <p:nvPr/>
        </p:nvGrpSpPr>
        <p:grpSpPr>
          <a:xfrm>
            <a:off x="457265" y="3434767"/>
            <a:ext cx="602564" cy="377174"/>
            <a:chOff x="457200" y="1466425"/>
            <a:chExt cx="776900" cy="486300"/>
          </a:xfrm>
        </p:grpSpPr>
        <p:sp>
          <p:nvSpPr>
            <p:cNvPr id="1414" name="Google Shape;141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5" name="Google Shape;141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6"/>
          <p:cNvGrpSpPr/>
          <p:nvPr/>
        </p:nvGrpSpPr>
        <p:grpSpPr>
          <a:xfrm>
            <a:off x="457402" y="2135288"/>
            <a:ext cx="602564" cy="377174"/>
            <a:chOff x="457200" y="1466425"/>
            <a:chExt cx="776900" cy="486300"/>
          </a:xfrm>
        </p:grpSpPr>
        <p:sp>
          <p:nvSpPr>
            <p:cNvPr id="1419" name="Google Shape;141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0" name="Google Shape;142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6"/>
          <p:cNvGrpSpPr/>
          <p:nvPr/>
        </p:nvGrpSpPr>
        <p:grpSpPr>
          <a:xfrm>
            <a:off x="457290" y="2573392"/>
            <a:ext cx="602564" cy="377174"/>
            <a:chOff x="457200" y="1466425"/>
            <a:chExt cx="776900" cy="486300"/>
          </a:xfrm>
        </p:grpSpPr>
        <p:sp>
          <p:nvSpPr>
            <p:cNvPr id="1424" name="Google Shape;142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5" name="Google Shape;142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6"/>
          <p:cNvGrpSpPr/>
          <p:nvPr/>
        </p:nvGrpSpPr>
        <p:grpSpPr>
          <a:xfrm>
            <a:off x="457352" y="1258913"/>
            <a:ext cx="602564" cy="377174"/>
            <a:chOff x="457200" y="1466425"/>
            <a:chExt cx="776900" cy="486300"/>
          </a:xfrm>
        </p:grpSpPr>
        <p:sp>
          <p:nvSpPr>
            <p:cNvPr id="1429" name="Google Shape;142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0" name="Google Shape;143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2" name="Google Shape;1432;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76"/>
          <p:cNvGrpSpPr/>
          <p:nvPr/>
        </p:nvGrpSpPr>
        <p:grpSpPr>
          <a:xfrm>
            <a:off x="457240" y="1697017"/>
            <a:ext cx="602564" cy="377174"/>
            <a:chOff x="457200" y="1466425"/>
            <a:chExt cx="776900" cy="486300"/>
          </a:xfrm>
        </p:grpSpPr>
        <p:sp>
          <p:nvSpPr>
            <p:cNvPr id="1434" name="Google Shape;143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5" name="Google Shape;143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7"/>
        <p:cNvGrpSpPr/>
        <p:nvPr/>
      </p:nvGrpSpPr>
      <p:grpSpPr>
        <a:xfrm>
          <a:off x="0" y="0"/>
          <a:ext cx="0" cy="0"/>
          <a:chOff x="0" y="0"/>
          <a:chExt cx="0" cy="0"/>
        </a:xfrm>
      </p:grpSpPr>
      <p:sp>
        <p:nvSpPr>
          <p:cNvPr id="1438" name="Google Shape;1438;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9" name="Google Shape;1439;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0" name="Google Shape;1440;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2" name="Google Shape;1442;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3" name="Google Shape;1443;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7"/>
          <p:cNvGrpSpPr/>
          <p:nvPr/>
        </p:nvGrpSpPr>
        <p:grpSpPr>
          <a:xfrm>
            <a:off x="457181" y="1345103"/>
            <a:ext cx="533372" cy="533480"/>
            <a:chOff x="457200" y="1378813"/>
            <a:chExt cx="695400" cy="695450"/>
          </a:xfrm>
        </p:grpSpPr>
        <p:sp>
          <p:nvSpPr>
            <p:cNvPr id="1445" name="Google Shape;1445;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6" name="Google Shape;1446;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7"/>
          <p:cNvGrpSpPr/>
          <p:nvPr/>
        </p:nvGrpSpPr>
        <p:grpSpPr>
          <a:xfrm>
            <a:off x="3305156" y="1345103"/>
            <a:ext cx="533372" cy="533480"/>
            <a:chOff x="457200" y="1378813"/>
            <a:chExt cx="695400" cy="695450"/>
          </a:xfrm>
        </p:grpSpPr>
        <p:sp>
          <p:nvSpPr>
            <p:cNvPr id="1450" name="Google Shape;1450;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1" name="Google Shape;1451;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4" name="Google Shape;1454;p77"/>
          <p:cNvGrpSpPr/>
          <p:nvPr/>
        </p:nvGrpSpPr>
        <p:grpSpPr>
          <a:xfrm>
            <a:off x="6134081" y="1345853"/>
            <a:ext cx="533372" cy="533480"/>
            <a:chOff x="457200" y="1378813"/>
            <a:chExt cx="695400" cy="695450"/>
          </a:xfrm>
        </p:grpSpPr>
        <p:sp>
          <p:nvSpPr>
            <p:cNvPr id="1455" name="Google Shape;1455;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6" name="Google Shape;1456;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9"/>
        <p:cNvGrpSpPr/>
        <p:nvPr/>
      </p:nvGrpSpPr>
      <p:grpSpPr>
        <a:xfrm>
          <a:off x="0" y="0"/>
          <a:ext cx="0" cy="0"/>
          <a:chOff x="0" y="0"/>
          <a:chExt cx="0" cy="0"/>
        </a:xfrm>
      </p:grpSpPr>
      <p:pic>
        <p:nvPicPr>
          <p:cNvPr id="1460" name="Google Shape;1460;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1" name="Google Shape;1461;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3" name="Google Shape;1463;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4" name="Google Shape;1464;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6" name="Google Shape;1466;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8" name="Google Shape;1468;p78"/>
          <p:cNvGrpSpPr/>
          <p:nvPr/>
        </p:nvGrpSpPr>
        <p:grpSpPr>
          <a:xfrm>
            <a:off x="457206" y="1421303"/>
            <a:ext cx="533372" cy="533480"/>
            <a:chOff x="457200" y="1378813"/>
            <a:chExt cx="695400" cy="695450"/>
          </a:xfrm>
        </p:grpSpPr>
        <p:sp>
          <p:nvSpPr>
            <p:cNvPr id="1469" name="Google Shape;1469;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0" name="Google Shape;1470;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8"/>
          <p:cNvGrpSpPr/>
          <p:nvPr/>
        </p:nvGrpSpPr>
        <p:grpSpPr>
          <a:xfrm>
            <a:off x="4936306" y="1423553"/>
            <a:ext cx="533372" cy="533480"/>
            <a:chOff x="457200" y="1378813"/>
            <a:chExt cx="695400" cy="695450"/>
          </a:xfrm>
        </p:grpSpPr>
        <p:sp>
          <p:nvSpPr>
            <p:cNvPr id="1475" name="Google Shape;1475;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6" name="Google Shape;1476;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8" name="Google Shape;1478;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9"/>
        <p:cNvGrpSpPr/>
        <p:nvPr/>
      </p:nvGrpSpPr>
      <p:grpSpPr>
        <a:xfrm>
          <a:off x="0" y="0"/>
          <a:ext cx="0" cy="0"/>
          <a:chOff x="0" y="0"/>
          <a:chExt cx="0" cy="0"/>
        </a:xfrm>
      </p:grpSpPr>
      <p:sp>
        <p:nvSpPr>
          <p:cNvPr id="1480" name="Google Shape;1480;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2" name="Google Shape;1482;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3" name="Google Shape;1483;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4" name="Google Shape;148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5" name="Google Shape;1485;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6" name="Google Shape;1486;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7" name="Google Shape;1487;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2" name="Google Shape;1492;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3" name="Google Shape;1493;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8" name="Google Shape;1498;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9" name="Google Shape;1499;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2" name="Google Shape;1502;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3" name="Google Shape;1503;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5" name="Google Shape;1505;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6"/>
        <p:cNvGrpSpPr/>
        <p:nvPr/>
      </p:nvGrpSpPr>
      <p:grpSpPr>
        <a:xfrm>
          <a:off x="0" y="0"/>
          <a:ext cx="0" cy="0"/>
          <a:chOff x="0" y="0"/>
          <a:chExt cx="0" cy="0"/>
        </a:xfrm>
      </p:grpSpPr>
      <p:sp>
        <p:nvSpPr>
          <p:cNvPr id="1507" name="Google Shape;1507;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0" name="Google Shape;1510;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1" name="Google Shape;1511;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2" name="Google Shape;1512;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3" name="Google Shape;1513;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0" name="Google Shape;1520;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1" name="Google Shape;1521;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3" name="Google Shape;1523;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4" name="Google Shape;1524;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5"/>
        <p:cNvGrpSpPr/>
        <p:nvPr/>
      </p:nvGrpSpPr>
      <p:grpSpPr>
        <a:xfrm>
          <a:off x="0" y="0"/>
          <a:ext cx="0" cy="0"/>
          <a:chOff x="0" y="0"/>
          <a:chExt cx="0" cy="0"/>
        </a:xfrm>
      </p:grpSpPr>
      <p:sp>
        <p:nvSpPr>
          <p:cNvPr id="1526" name="Google Shape;1526;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9" name="Google Shape;1529;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30" name="Google Shape;1530;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1" name="Google Shape;1531;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2" name="Google Shape;1532;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9" name="Google Shape;1539;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0" name="Google Shape;1540;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3" name="Google Shape;1543;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4"/>
        <p:cNvGrpSpPr/>
        <p:nvPr/>
      </p:nvGrpSpPr>
      <p:grpSpPr>
        <a:xfrm>
          <a:off x="0" y="0"/>
          <a:ext cx="0" cy="0"/>
          <a:chOff x="0" y="0"/>
          <a:chExt cx="0" cy="0"/>
        </a:xfrm>
      </p:grpSpPr>
      <p:sp>
        <p:nvSpPr>
          <p:cNvPr id="1545" name="Google Shape;1545;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8" name="Google Shape;1548;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9" name="Google Shape;1549;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50" name="Google Shape;1550;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1" name="Google Shape;1551;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8" name="Google Shape;1558;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9" name="Google Shape;1559;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2" name="Google Shape;1562;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3"/>
        <p:cNvGrpSpPr/>
        <p:nvPr/>
      </p:nvGrpSpPr>
      <p:grpSpPr>
        <a:xfrm>
          <a:off x="0" y="0"/>
          <a:ext cx="0" cy="0"/>
          <a:chOff x="0" y="0"/>
          <a:chExt cx="0" cy="0"/>
        </a:xfrm>
      </p:grpSpPr>
      <p:sp>
        <p:nvSpPr>
          <p:cNvPr id="1564" name="Google Shape;1564;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7" name="Google Shape;1567;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8" name="Google Shape;1568;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9" name="Google Shape;1569;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0" name="Google Shape;1570;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7" name="Google Shape;1577;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8" name="Google Shape;1578;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1" name="Google Shape;1581;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2"/>
        <p:cNvGrpSpPr/>
        <p:nvPr/>
      </p:nvGrpSpPr>
      <p:grpSpPr>
        <a:xfrm>
          <a:off x="0" y="0"/>
          <a:ext cx="0" cy="0"/>
          <a:chOff x="0" y="0"/>
          <a:chExt cx="0" cy="0"/>
        </a:xfrm>
      </p:grpSpPr>
      <p:sp>
        <p:nvSpPr>
          <p:cNvPr id="1583" name="Google Shape;1583;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6" name="Google Shape;1586;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7" name="Google Shape;1587;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8" name="Google Shape;1588;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9" name="Google Shape;1589;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7" name="Google Shape;1597;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9" name="Google Shape;1599;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00" name="Google Shape;1600;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1" name="Google Shape;1601;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2" name="Google Shape;1602;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3" name="Google Shape;1603;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4"/>
        <p:cNvGrpSpPr/>
        <p:nvPr/>
      </p:nvGrpSpPr>
      <p:grpSpPr>
        <a:xfrm>
          <a:off x="0" y="0"/>
          <a:ext cx="0" cy="0"/>
          <a:chOff x="0" y="0"/>
          <a:chExt cx="0" cy="0"/>
        </a:xfrm>
      </p:grpSpPr>
      <p:sp>
        <p:nvSpPr>
          <p:cNvPr id="1605" name="Google Shape;1605;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8" name="Google Shape;1608;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9" name="Google Shape;16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0" name="Google Shape;1610;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1" name="Google Shape;1611;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9" name="Google Shape;1619;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1" name="Google Shape;1621;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5" name="Google Shape;1625;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6"/>
        <p:cNvGrpSpPr/>
        <p:nvPr/>
      </p:nvGrpSpPr>
      <p:grpSpPr>
        <a:xfrm>
          <a:off x="0" y="0"/>
          <a:ext cx="0" cy="0"/>
          <a:chOff x="0" y="0"/>
          <a:chExt cx="0" cy="0"/>
        </a:xfrm>
      </p:grpSpPr>
      <p:sp>
        <p:nvSpPr>
          <p:cNvPr id="1627" name="Google Shape;1627;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0" name="Google Shape;163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1" name="Google Shape;163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2" name="Google Shape;163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3" name="Google Shape;163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3" name="Google Shape;1643;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7" name="Google Shape;1647;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8"/>
        <p:cNvGrpSpPr/>
        <p:nvPr/>
      </p:nvGrpSpPr>
      <p:grpSpPr>
        <a:xfrm>
          <a:off x="0" y="0"/>
          <a:ext cx="0" cy="0"/>
          <a:chOff x="0" y="0"/>
          <a:chExt cx="0" cy="0"/>
        </a:xfrm>
      </p:grpSpPr>
      <p:sp>
        <p:nvSpPr>
          <p:cNvPr id="1649" name="Google Shape;1649;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2" name="Google Shape;1652;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3" name="Google Shape;165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4" name="Google Shape;165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5" name="Google Shape;165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5" name="Google Shape;1665;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9" name="Google Shape;1669;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70"/>
        <p:cNvGrpSpPr/>
        <p:nvPr/>
      </p:nvGrpSpPr>
      <p:grpSpPr>
        <a:xfrm>
          <a:off x="0" y="0"/>
          <a:ext cx="0" cy="0"/>
          <a:chOff x="0" y="0"/>
          <a:chExt cx="0" cy="0"/>
        </a:xfrm>
      </p:grpSpPr>
      <p:sp>
        <p:nvSpPr>
          <p:cNvPr id="1671" name="Google Shape;167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4" name="Google Shape;167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5" name="Google Shape;167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6" name="Google Shape;167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7" name="Google Shape;167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9" name="Google Shape;167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9" name="Google Shape;168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0" name="Google Shape;1690;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1" name="Google Shape;169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2" name="Google Shape;1692;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3" name="Google Shape;169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4" name="Google Shape;1694;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5"/>
        <p:cNvGrpSpPr/>
        <p:nvPr/>
      </p:nvGrpSpPr>
      <p:grpSpPr>
        <a:xfrm>
          <a:off x="0" y="0"/>
          <a:ext cx="0" cy="0"/>
          <a:chOff x="0" y="0"/>
          <a:chExt cx="0" cy="0"/>
        </a:xfrm>
      </p:grpSpPr>
      <p:sp>
        <p:nvSpPr>
          <p:cNvPr id="1696" name="Google Shape;169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9" name="Google Shape;169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0" name="Google Shape;170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1" name="Google Shape;170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2" name="Google Shape;170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4" name="Google Shape;170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3" name="Google Shape;171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4" name="Google Shape;1714;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9" name="Google Shape;1719;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20"/>
        <p:cNvGrpSpPr/>
        <p:nvPr/>
      </p:nvGrpSpPr>
      <p:grpSpPr>
        <a:xfrm>
          <a:off x="0" y="0"/>
          <a:ext cx="0" cy="0"/>
          <a:chOff x="0" y="0"/>
          <a:chExt cx="0" cy="0"/>
        </a:xfrm>
      </p:grpSpPr>
      <p:sp>
        <p:nvSpPr>
          <p:cNvPr id="1721" name="Google Shape;172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4" name="Google Shape;172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5" name="Google Shape;172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6" name="Google Shape;172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7" name="Google Shape;172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9" name="Google Shape;172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9" name="Google Shape;1739;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4" name="Google Shape;1744;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5"/>
        <p:cNvGrpSpPr/>
        <p:nvPr/>
      </p:nvGrpSpPr>
      <p:grpSpPr>
        <a:xfrm>
          <a:off x="0" y="0"/>
          <a:ext cx="0" cy="0"/>
          <a:chOff x="0" y="0"/>
          <a:chExt cx="0" cy="0"/>
        </a:xfrm>
      </p:grpSpPr>
      <p:sp>
        <p:nvSpPr>
          <p:cNvPr id="1746" name="Google Shape;1746;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9" name="Google Shape;174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0" name="Google Shape;175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1" name="Google Shape;175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2" name="Google Shape;175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4" name="Google Shape;1754;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4" name="Google Shape;1764;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9" name="Google Shape;1769;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70"/>
        <p:cNvGrpSpPr/>
        <p:nvPr/>
      </p:nvGrpSpPr>
      <p:grpSpPr>
        <a:xfrm>
          <a:off x="0" y="0"/>
          <a:ext cx="0" cy="0"/>
          <a:chOff x="0" y="0"/>
          <a:chExt cx="0" cy="0"/>
        </a:xfrm>
      </p:grpSpPr>
      <p:sp>
        <p:nvSpPr>
          <p:cNvPr id="1771" name="Google Shape;1771;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4" name="Google Shape;1774;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5" name="Google Shape;1775;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6" name="Google Shape;1776;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7" name="Google Shape;1777;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9" name="Google Shape;1779;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1" name="Google Shape;1791;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2" name="Google Shape;1792;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3" name="Google Shape;1793;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4" name="Google Shape;1794;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5" name="Google Shape;1795;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6" name="Google Shape;1796;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7" name="Google Shape;1797;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8"/>
        <p:cNvGrpSpPr/>
        <p:nvPr/>
      </p:nvGrpSpPr>
      <p:grpSpPr>
        <a:xfrm>
          <a:off x="0" y="0"/>
          <a:ext cx="0" cy="0"/>
          <a:chOff x="0" y="0"/>
          <a:chExt cx="0" cy="0"/>
        </a:xfrm>
      </p:grpSpPr>
      <p:sp>
        <p:nvSpPr>
          <p:cNvPr id="1799" name="Google Shape;1799;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2" name="Google Shape;1802;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3" name="Google Shape;1803;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4" name="Google Shape;1804;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5" name="Google Shape;1805;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7" name="Google Shape;1807;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5" name="Google Shape;1815;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7" name="Google Shape;1817;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9" name="Google Shape;1819;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5" name="Google Shape;1825;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6"/>
        <p:cNvGrpSpPr/>
        <p:nvPr/>
      </p:nvGrpSpPr>
      <p:grpSpPr>
        <a:xfrm>
          <a:off x="0" y="0"/>
          <a:ext cx="0" cy="0"/>
          <a:chOff x="0" y="0"/>
          <a:chExt cx="0" cy="0"/>
        </a:xfrm>
      </p:grpSpPr>
      <p:sp>
        <p:nvSpPr>
          <p:cNvPr id="1827" name="Google Shape;1827;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0" name="Google Shape;1830;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1" name="Google Shape;1831;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2" name="Google Shape;1832;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3" name="Google Shape;1833;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5" name="Google Shape;1835;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7" name="Google Shape;1847;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1" name="Google Shape;1851;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3" name="Google Shape;1853;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4"/>
        <p:cNvGrpSpPr/>
        <p:nvPr/>
      </p:nvGrpSpPr>
      <p:grpSpPr>
        <a:xfrm>
          <a:off x="0" y="0"/>
          <a:ext cx="0" cy="0"/>
          <a:chOff x="0" y="0"/>
          <a:chExt cx="0" cy="0"/>
        </a:xfrm>
      </p:grpSpPr>
      <p:sp>
        <p:nvSpPr>
          <p:cNvPr id="1855" name="Google Shape;1855;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8" name="Google Shape;1858;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9" name="Google Shape;1859;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0" name="Google Shape;1860;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1" name="Google Shape;1861;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3" name="Google Shape;1863;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5" name="Google Shape;1875;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9" name="Google Shape;1879;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1" name="Google Shape;1881;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2"/>
        <p:cNvGrpSpPr/>
        <p:nvPr/>
      </p:nvGrpSpPr>
      <p:grpSpPr>
        <a:xfrm>
          <a:off x="0" y="0"/>
          <a:ext cx="0" cy="0"/>
          <a:chOff x="0" y="0"/>
          <a:chExt cx="0" cy="0"/>
        </a:xfrm>
      </p:grpSpPr>
      <p:sp>
        <p:nvSpPr>
          <p:cNvPr id="1883" name="Google Shape;1883;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5" name="Google Shape;1885;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6" name="Google Shape;1886;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7" name="Google Shape;1887;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8" name="Google Shape;1888;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9" name="Google Shape;1889;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5" name="Google Shape;1905;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6" name="Google Shape;1906;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7" name="Google Shape;1907;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8" name="Google Shape;1908;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9" name="Google Shape;1909;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0" name="Google Shape;1910;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1" name="Google Shape;1911;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2" name="Google Shape;1912;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3"/>
        <p:cNvGrpSpPr/>
        <p:nvPr/>
      </p:nvGrpSpPr>
      <p:grpSpPr>
        <a:xfrm>
          <a:off x="0" y="0"/>
          <a:ext cx="0" cy="0"/>
          <a:chOff x="0" y="0"/>
          <a:chExt cx="0" cy="0"/>
        </a:xfrm>
      </p:grpSpPr>
      <p:sp>
        <p:nvSpPr>
          <p:cNvPr id="1914" name="Google Shape;1914;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6" name="Google Shape;1916;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7" name="Google Shape;1917;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8" name="Google Shape;1918;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9" name="Google Shape;1919;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0" name="Google Shape;1920;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6" name="Google Shape;1936;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3" name="Google Shape;1943;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4"/>
        <p:cNvGrpSpPr/>
        <p:nvPr/>
      </p:nvGrpSpPr>
      <p:grpSpPr>
        <a:xfrm>
          <a:off x="0" y="0"/>
          <a:ext cx="0" cy="0"/>
          <a:chOff x="0" y="0"/>
          <a:chExt cx="0" cy="0"/>
        </a:xfrm>
      </p:grpSpPr>
      <p:sp>
        <p:nvSpPr>
          <p:cNvPr id="1945" name="Google Shape;1945;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7" name="Google Shape;1947;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8" name="Google Shape;1948;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9" name="Google Shape;1949;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0" name="Google Shape;1950;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1" name="Google Shape;1951;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5" name="Google Shape;1965;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7" name="Google Shape;1967;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4" name="Google Shape;1974;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5"/>
        <p:cNvGrpSpPr/>
        <p:nvPr/>
      </p:nvGrpSpPr>
      <p:grpSpPr>
        <a:xfrm>
          <a:off x="0" y="0"/>
          <a:ext cx="0" cy="0"/>
          <a:chOff x="0" y="0"/>
          <a:chExt cx="0" cy="0"/>
        </a:xfrm>
      </p:grpSpPr>
      <p:sp>
        <p:nvSpPr>
          <p:cNvPr id="1976" name="Google Shape;1976;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8" name="Google Shape;1978;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9" name="Google Shape;1979;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80" name="Google Shape;1980;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1" name="Google Shape;1981;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2" name="Google Shape;1982;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6" name="Google Shape;1996;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8" name="Google Shape;1998;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5" name="Google Shape;2005;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6"/>
        <p:cNvGrpSpPr/>
        <p:nvPr/>
      </p:nvGrpSpPr>
      <p:grpSpPr>
        <a:xfrm>
          <a:off x="0" y="0"/>
          <a:ext cx="0" cy="0"/>
          <a:chOff x="0" y="0"/>
          <a:chExt cx="0" cy="0"/>
        </a:xfrm>
      </p:grpSpPr>
      <p:pic>
        <p:nvPicPr>
          <p:cNvPr id="2007" name="Google Shape;2007;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8" name="Google Shape;2008;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9" name="Google Shape;2009;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0" name="Google Shape;2010;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1" name="Google Shape;2011;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2" name="Google Shape;2012;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3" name="Google Shape;2013;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4"/>
        <p:cNvGrpSpPr/>
        <p:nvPr/>
      </p:nvGrpSpPr>
      <p:grpSpPr>
        <a:xfrm>
          <a:off x="0" y="0"/>
          <a:ext cx="0" cy="0"/>
          <a:chOff x="0" y="0"/>
          <a:chExt cx="0" cy="0"/>
        </a:xfrm>
      </p:grpSpPr>
      <p:pic>
        <p:nvPicPr>
          <p:cNvPr id="2015" name="Google Shape;2015;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6" name="Google Shape;2016;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7" name="Google Shape;2017;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8" name="Google Shape;2018;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9" name="Google Shape;2019;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theme" Target="../theme/theme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20"/>
        <p:cNvGrpSpPr/>
        <p:nvPr/>
      </p:nvGrpSpPr>
      <p:grpSpPr>
        <a:xfrm>
          <a:off x="0" y="0"/>
          <a:ext cx="0" cy="0"/>
          <a:chOff x="0" y="0"/>
          <a:chExt cx="0" cy="0"/>
        </a:xfrm>
      </p:grpSpPr>
      <p:sp>
        <p:nvSpPr>
          <p:cNvPr id="1021" name="Google Shape;1021;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kahoot.com/"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3" Type="http://schemas.openxmlformats.org/officeDocument/2006/relationships/hyperlink" Target="https://kahoot.com/"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hyperlink" Target="https://kahoot.com/"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105"/>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Certification Prep Day 2</a:t>
            </a:r>
            <a:endParaRPr/>
          </a:p>
        </p:txBody>
      </p:sp>
      <p:sp>
        <p:nvSpPr>
          <p:cNvPr id="2038" name="Google Shape;2038;p105"/>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Security+  </a:t>
            </a:r>
            <a:endParaRPr>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EBB3"/>
        </a:solidFill>
        <a:effectLst/>
      </p:bgPr>
    </p:bg>
    <p:spTree>
      <p:nvGrpSpPr>
        <p:cNvPr id="1" name="Shape 2145"/>
        <p:cNvGrpSpPr/>
        <p:nvPr/>
      </p:nvGrpSpPr>
      <p:grpSpPr>
        <a:xfrm>
          <a:off x="0" y="0"/>
          <a:ext cx="0" cy="0"/>
          <a:chOff x="0" y="0"/>
          <a:chExt cx="0" cy="0"/>
        </a:xfrm>
      </p:grpSpPr>
      <p:grpSp>
        <p:nvGrpSpPr>
          <p:cNvPr id="2146" name="Google Shape;2146;p114"/>
          <p:cNvGrpSpPr/>
          <p:nvPr/>
        </p:nvGrpSpPr>
        <p:grpSpPr>
          <a:xfrm>
            <a:off x="359035" y="1910300"/>
            <a:ext cx="8510487" cy="625800"/>
            <a:chOff x="5219925" y="1446900"/>
            <a:chExt cx="3649750" cy="625800"/>
          </a:xfrm>
        </p:grpSpPr>
        <p:sp>
          <p:nvSpPr>
            <p:cNvPr id="2147" name="Google Shape;2147;p114"/>
            <p:cNvSpPr/>
            <p:nvPr/>
          </p:nvSpPr>
          <p:spPr>
            <a:xfrm>
              <a:off x="5220175" y="1446900"/>
              <a:ext cx="36495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14"/>
            <p:cNvSpPr/>
            <p:nvPr/>
          </p:nvSpPr>
          <p:spPr>
            <a:xfrm rot="-5400000" flipH="1">
              <a:off x="5186175" y="1480800"/>
              <a:ext cx="625800" cy="558000"/>
            </a:xfrm>
            <a:prstGeom prst="round2SameRect">
              <a:avLst>
                <a:gd name="adj1" fmla="val 16667"/>
                <a:gd name="adj2" fmla="val 0"/>
              </a:avLst>
            </a:prstGeom>
            <a:solidFill>
              <a:srgbClr val="9EB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14"/>
            <p:cNvSpPr txBox="1"/>
            <p:nvPr/>
          </p:nvSpPr>
          <p:spPr>
            <a:xfrm>
              <a:off x="5219925" y="1587000"/>
              <a:ext cx="558000" cy="36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300">
                  <a:solidFill>
                    <a:srgbClr val="FFFFFF"/>
                  </a:solidFill>
                  <a:latin typeface="Roboto Thin"/>
                  <a:ea typeface="Roboto Thin"/>
                  <a:cs typeface="Roboto Thin"/>
                  <a:sym typeface="Roboto Thin"/>
                </a:rPr>
                <a:t>2.4</a:t>
              </a:r>
              <a:endParaRPr sz="700"/>
            </a:p>
          </p:txBody>
        </p:sp>
      </p:grpSp>
      <p:grpSp>
        <p:nvGrpSpPr>
          <p:cNvPr id="2150" name="Google Shape;2150;p114"/>
          <p:cNvGrpSpPr/>
          <p:nvPr/>
        </p:nvGrpSpPr>
        <p:grpSpPr>
          <a:xfrm>
            <a:off x="359035" y="3037992"/>
            <a:ext cx="8510487" cy="625800"/>
            <a:chOff x="5219925" y="1446900"/>
            <a:chExt cx="3649750" cy="625800"/>
          </a:xfrm>
        </p:grpSpPr>
        <p:sp>
          <p:nvSpPr>
            <p:cNvPr id="2151" name="Google Shape;2151;p114"/>
            <p:cNvSpPr/>
            <p:nvPr/>
          </p:nvSpPr>
          <p:spPr>
            <a:xfrm>
              <a:off x="5220175" y="1446900"/>
              <a:ext cx="36495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14"/>
            <p:cNvSpPr/>
            <p:nvPr/>
          </p:nvSpPr>
          <p:spPr>
            <a:xfrm rot="-5400000" flipH="1">
              <a:off x="5186175" y="1480800"/>
              <a:ext cx="625800" cy="558000"/>
            </a:xfrm>
            <a:prstGeom prst="round2SameRect">
              <a:avLst>
                <a:gd name="adj1" fmla="val 16667"/>
                <a:gd name="adj2" fmla="val 0"/>
              </a:avLst>
            </a:prstGeom>
            <a:solidFill>
              <a:srgbClr val="9EB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14"/>
            <p:cNvSpPr txBox="1"/>
            <p:nvPr/>
          </p:nvSpPr>
          <p:spPr>
            <a:xfrm>
              <a:off x="5219925" y="1587000"/>
              <a:ext cx="558000" cy="36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300">
                  <a:solidFill>
                    <a:srgbClr val="FFFFFF"/>
                  </a:solidFill>
                  <a:latin typeface="Roboto Thin"/>
                  <a:ea typeface="Roboto Thin"/>
                  <a:cs typeface="Roboto Thin"/>
                  <a:sym typeface="Roboto Thin"/>
                </a:rPr>
                <a:t>3.8</a:t>
              </a:r>
              <a:endParaRPr sz="700"/>
            </a:p>
          </p:txBody>
        </p:sp>
      </p:grpSp>
      <p:sp>
        <p:nvSpPr>
          <p:cNvPr id="2154" name="Google Shape;2154;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155" name="Google Shape;215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Identity and Access Management</a:t>
            </a:r>
            <a:endParaRPr>
              <a:solidFill>
                <a:schemeClr val="dk1"/>
              </a:solidFill>
            </a:endParaRPr>
          </a:p>
          <a:p>
            <a:pPr marL="0" lvl="0" indent="0" algn="l" rtl="0">
              <a:spcBef>
                <a:spcPts val="0"/>
              </a:spcBef>
              <a:spcAft>
                <a:spcPts val="0"/>
              </a:spcAft>
              <a:buNone/>
            </a:pPr>
            <a:endParaRPr/>
          </a:p>
        </p:txBody>
      </p:sp>
      <p:sp>
        <p:nvSpPr>
          <p:cNvPr id="2156" name="Google Shape;2156;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Across the different domains, there are several subdomains that contain questions covering IAM.</a:t>
            </a:r>
            <a:endParaRPr/>
          </a:p>
        </p:txBody>
      </p:sp>
      <p:sp>
        <p:nvSpPr>
          <p:cNvPr id="2157" name="Google Shape;2157;p114"/>
          <p:cNvSpPr txBox="1">
            <a:spLocks noGrp="1"/>
          </p:cNvSpPr>
          <p:nvPr>
            <p:ph type="subTitle" idx="1"/>
          </p:nvPr>
        </p:nvSpPr>
        <p:spPr>
          <a:xfrm>
            <a:off x="1897133" y="1912550"/>
            <a:ext cx="6810000" cy="621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Summarize authentication and authorization design concepts.</a:t>
            </a:r>
            <a:endParaRPr sz="1300">
              <a:latin typeface="Roboto"/>
              <a:ea typeface="Roboto"/>
              <a:cs typeface="Roboto"/>
              <a:sym typeface="Roboto"/>
            </a:endParaRPr>
          </a:p>
        </p:txBody>
      </p:sp>
      <p:sp>
        <p:nvSpPr>
          <p:cNvPr id="2158" name="Google Shape;2158;p114"/>
          <p:cNvSpPr txBox="1">
            <a:spLocks noGrp="1"/>
          </p:cNvSpPr>
          <p:nvPr>
            <p:ph type="subTitle" idx="2"/>
          </p:nvPr>
        </p:nvSpPr>
        <p:spPr>
          <a:xfrm>
            <a:off x="1897133" y="3047450"/>
            <a:ext cx="6972300" cy="60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Given a scenario, implement authentication, and authorization solutions.</a:t>
            </a:r>
            <a:endParaRPr sz="13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EBB3"/>
        </a:solidFill>
        <a:effectLst/>
      </p:bgPr>
    </p:bg>
    <p:spTree>
      <p:nvGrpSpPr>
        <p:cNvPr id="1" name="Shape 2162"/>
        <p:cNvGrpSpPr/>
        <p:nvPr/>
      </p:nvGrpSpPr>
      <p:grpSpPr>
        <a:xfrm>
          <a:off x="0" y="0"/>
          <a:ext cx="0" cy="0"/>
          <a:chOff x="0" y="0"/>
          <a:chExt cx="0" cy="0"/>
        </a:xfrm>
      </p:grpSpPr>
      <p:sp>
        <p:nvSpPr>
          <p:cNvPr id="2163" name="Google Shape;2163;p115"/>
          <p:cNvSpPr/>
          <p:nvPr/>
        </p:nvSpPr>
        <p:spPr>
          <a:xfrm>
            <a:off x="-45300" y="0"/>
            <a:ext cx="1855800" cy="5143500"/>
          </a:xfrm>
          <a:prstGeom prst="rect">
            <a:avLst/>
          </a:prstGeom>
          <a:solidFill>
            <a:srgbClr val="158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5"/>
          <p:cNvSpPr/>
          <p:nvPr/>
        </p:nvSpPr>
        <p:spPr>
          <a:xfrm>
            <a:off x="1810500" y="580250"/>
            <a:ext cx="7059300" cy="2268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15"/>
          <p:cNvSpPr txBox="1">
            <a:spLocks noGrp="1"/>
          </p:cNvSpPr>
          <p:nvPr>
            <p:ph type="subTitle" idx="1"/>
          </p:nvPr>
        </p:nvSpPr>
        <p:spPr>
          <a:xfrm>
            <a:off x="1810500" y="242150"/>
            <a:ext cx="7333500" cy="929700"/>
          </a:xfrm>
          <a:prstGeom prst="rect">
            <a:avLst/>
          </a:prstGeom>
        </p:spPr>
        <p:txBody>
          <a:bodyPr spcFirstLastPara="1" wrap="square" lIns="457200" tIns="91425" rIns="274300" bIns="91425" anchor="t" anchorCtr="0">
            <a:noAutofit/>
          </a:bodyPr>
          <a:lstStyle/>
          <a:p>
            <a:pPr marL="0" lvl="0" indent="0" algn="l" rtl="0">
              <a:spcBef>
                <a:spcPts val="0"/>
              </a:spcBef>
              <a:spcAft>
                <a:spcPts val="0"/>
              </a:spcAft>
              <a:buNone/>
            </a:pPr>
            <a:r>
              <a:rPr lang="en" sz="1600">
                <a:solidFill>
                  <a:schemeClr val="dk1"/>
                </a:solidFill>
              </a:rPr>
              <a:t>This subdomain focuses on the basic terms and concepts associated with IAM, such as: </a:t>
            </a:r>
            <a:endParaRPr sz="1600">
              <a:solidFill>
                <a:schemeClr val="dk1"/>
              </a:solidFill>
            </a:endParaRPr>
          </a:p>
          <a:p>
            <a:pPr marL="0" lvl="0" indent="0" algn="l" rtl="0">
              <a:spcBef>
                <a:spcPts val="800"/>
              </a:spcBef>
              <a:spcAft>
                <a:spcPts val="800"/>
              </a:spcAft>
              <a:buNone/>
            </a:pPr>
            <a:r>
              <a:rPr lang="en" sz="1600" b="1">
                <a:solidFill>
                  <a:schemeClr val="dk1"/>
                </a:solidFill>
              </a:rPr>
              <a:t>Authentication, Authorization, and Accounting (AAA): </a:t>
            </a:r>
            <a:r>
              <a:rPr lang="en" sz="1600">
                <a:solidFill>
                  <a:schemeClr val="dk1"/>
                </a:solidFill>
              </a:rPr>
              <a:t>the framework </a:t>
            </a:r>
            <a:br>
              <a:rPr lang="en" sz="1600">
                <a:solidFill>
                  <a:schemeClr val="dk1"/>
                </a:solidFill>
              </a:rPr>
            </a:br>
            <a:r>
              <a:rPr lang="en" sz="1600">
                <a:solidFill>
                  <a:schemeClr val="dk1"/>
                </a:solidFill>
              </a:rPr>
              <a:t>to best control access to an organization’s resources. </a:t>
            </a:r>
            <a:endParaRPr sz="1600" b="1"/>
          </a:p>
        </p:txBody>
      </p:sp>
      <p:sp>
        <p:nvSpPr>
          <p:cNvPr id="2166" name="Google Shape;2166;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167" name="Google Shape;2167;p115"/>
          <p:cNvSpPr/>
          <p:nvPr/>
        </p:nvSpPr>
        <p:spPr>
          <a:xfrm>
            <a:off x="269675" y="377163"/>
            <a:ext cx="695400" cy="621300"/>
          </a:xfrm>
          <a:prstGeom prst="roundRect">
            <a:avLst>
              <a:gd name="adj" fmla="val 16667"/>
            </a:avLst>
          </a:prstGeom>
          <a:solidFill>
            <a:srgbClr val="AFCA54"/>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Thin"/>
                <a:ea typeface="Roboto Thin"/>
                <a:cs typeface="Roboto Thin"/>
                <a:sym typeface="Roboto Thin"/>
              </a:rPr>
              <a:t>2.4</a:t>
            </a:r>
            <a:endParaRPr sz="2600">
              <a:solidFill>
                <a:srgbClr val="FFFFFF"/>
              </a:solidFill>
              <a:latin typeface="Roboto Thin"/>
              <a:ea typeface="Roboto Thin"/>
              <a:cs typeface="Roboto Thin"/>
              <a:sym typeface="Roboto Thin"/>
            </a:endParaRPr>
          </a:p>
        </p:txBody>
      </p:sp>
      <p:sp>
        <p:nvSpPr>
          <p:cNvPr id="2168" name="Google Shape;2168;p115"/>
          <p:cNvSpPr txBox="1">
            <a:spLocks noGrp="1"/>
          </p:cNvSpPr>
          <p:nvPr>
            <p:ph type="subTitle" idx="1"/>
          </p:nvPr>
        </p:nvSpPr>
        <p:spPr>
          <a:xfrm>
            <a:off x="269675" y="1095650"/>
            <a:ext cx="1474200" cy="195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Summarize authentication and authorization design concepts.</a:t>
            </a:r>
            <a:endParaRPr sz="1800">
              <a:solidFill>
                <a:srgbClr val="FFFFFF"/>
              </a:solidFill>
              <a:latin typeface="Roboto"/>
              <a:ea typeface="Roboto"/>
              <a:cs typeface="Roboto"/>
              <a:sym typeface="Roboto"/>
            </a:endParaRPr>
          </a:p>
        </p:txBody>
      </p:sp>
      <p:sp>
        <p:nvSpPr>
          <p:cNvPr id="2169" name="Google Shape;2169;p115"/>
          <p:cNvSpPr txBox="1"/>
          <p:nvPr/>
        </p:nvSpPr>
        <p:spPr>
          <a:xfrm>
            <a:off x="1810425" y="1700400"/>
            <a:ext cx="7333500" cy="270600"/>
          </a:xfrm>
          <a:prstGeom prst="rect">
            <a:avLst/>
          </a:prstGeom>
          <a:solidFill>
            <a:srgbClr val="FEDB77"/>
          </a:solidFill>
          <a:ln>
            <a:noFill/>
          </a:ln>
        </p:spPr>
        <p:txBody>
          <a:bodyPr spcFirstLastPara="1" wrap="square" lIns="0" tIns="18275" rIns="91425" bIns="91425" anchor="t" anchorCtr="0">
            <a:noAutofit/>
          </a:bodyPr>
          <a:lstStyle/>
          <a:p>
            <a:pPr marL="0" lvl="0" indent="0" algn="ctr" rtl="0">
              <a:spcBef>
                <a:spcPts val="0"/>
              </a:spcBef>
              <a:spcAft>
                <a:spcPts val="800"/>
              </a:spcAft>
              <a:buNone/>
            </a:pPr>
            <a:r>
              <a:rPr lang="en">
                <a:solidFill>
                  <a:schemeClr val="dk1"/>
                </a:solidFill>
                <a:latin typeface="Roboto Medium"/>
                <a:ea typeface="Roboto Medium"/>
                <a:cs typeface="Roboto Medium"/>
                <a:sym typeface="Roboto Medium"/>
              </a:rPr>
              <a:t>Types of authentication factors:</a:t>
            </a:r>
            <a:endParaRPr>
              <a:latin typeface="Roboto Medium"/>
              <a:ea typeface="Roboto Medium"/>
              <a:cs typeface="Roboto Medium"/>
              <a:sym typeface="Roboto Medium"/>
            </a:endParaRPr>
          </a:p>
        </p:txBody>
      </p:sp>
      <p:sp>
        <p:nvSpPr>
          <p:cNvPr id="2170" name="Google Shape;2170;p115"/>
          <p:cNvSpPr/>
          <p:nvPr/>
        </p:nvSpPr>
        <p:spPr>
          <a:xfrm>
            <a:off x="1810425" y="4825475"/>
            <a:ext cx="7059300" cy="1056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15"/>
          <p:cNvSpPr txBox="1"/>
          <p:nvPr/>
        </p:nvSpPr>
        <p:spPr>
          <a:xfrm>
            <a:off x="1978850" y="3996325"/>
            <a:ext cx="2164200" cy="77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Something you are.</a:t>
            </a:r>
            <a:endParaRPr sz="1600">
              <a:solidFill>
                <a:schemeClr val="dk1"/>
              </a:solidFill>
              <a:latin typeface="Roboto"/>
              <a:ea typeface="Roboto"/>
              <a:cs typeface="Roboto"/>
              <a:sym typeface="Roboto"/>
            </a:endParaRPr>
          </a:p>
          <a:p>
            <a:pPr marL="0" lvl="0" indent="0" algn="ctr" rtl="0">
              <a:spcBef>
                <a:spcPts val="0"/>
              </a:spcBef>
              <a:spcAft>
                <a:spcPts val="0"/>
              </a:spcAft>
              <a:buNone/>
            </a:pPr>
            <a:r>
              <a:rPr lang="en">
                <a:solidFill>
                  <a:schemeClr val="dk1"/>
                </a:solidFill>
                <a:latin typeface="Roboto"/>
                <a:ea typeface="Roboto"/>
                <a:cs typeface="Roboto"/>
                <a:sym typeface="Roboto"/>
              </a:rPr>
              <a:t>Includes biometrics, such as retina scanning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or facial recognition.</a:t>
            </a:r>
            <a:endParaRPr>
              <a:latin typeface="Roboto"/>
              <a:ea typeface="Roboto"/>
              <a:cs typeface="Roboto"/>
              <a:sym typeface="Roboto"/>
            </a:endParaRPr>
          </a:p>
        </p:txBody>
      </p:sp>
      <p:sp>
        <p:nvSpPr>
          <p:cNvPr id="2172" name="Google Shape;2172;p115"/>
          <p:cNvSpPr txBox="1"/>
          <p:nvPr/>
        </p:nvSpPr>
        <p:spPr>
          <a:xfrm>
            <a:off x="4456275" y="3996325"/>
            <a:ext cx="2164200" cy="77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Something you have.</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marL="0" lvl="0" indent="0" algn="ctr" rtl="0">
              <a:spcBef>
                <a:spcPts val="0"/>
              </a:spcBef>
              <a:spcAft>
                <a:spcPts val="0"/>
              </a:spcAft>
              <a:buNone/>
            </a:pPr>
            <a:r>
              <a:rPr lang="en">
                <a:solidFill>
                  <a:schemeClr val="dk1"/>
                </a:solidFill>
                <a:latin typeface="Roboto"/>
                <a:ea typeface="Roboto"/>
                <a:cs typeface="Roboto"/>
                <a:sym typeface="Roboto"/>
              </a:rPr>
              <a:t>Such as tokens</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or key-cards.</a:t>
            </a:r>
            <a:endParaRPr>
              <a:latin typeface="Roboto"/>
              <a:ea typeface="Roboto"/>
              <a:cs typeface="Roboto"/>
              <a:sym typeface="Roboto"/>
            </a:endParaRPr>
          </a:p>
        </p:txBody>
      </p:sp>
      <p:pic>
        <p:nvPicPr>
          <p:cNvPr id="2173" name="Google Shape;2173;p115"/>
          <p:cNvPicPr preferRelativeResize="0"/>
          <p:nvPr/>
        </p:nvPicPr>
        <p:blipFill rotWithShape="1">
          <a:blip r:embed="rId3">
            <a:alphaModFix/>
          </a:blip>
          <a:srcRect/>
          <a:stretch/>
        </p:blipFill>
        <p:spPr>
          <a:xfrm>
            <a:off x="2307450" y="2155150"/>
            <a:ext cx="6461851" cy="1764975"/>
          </a:xfrm>
          <a:prstGeom prst="rect">
            <a:avLst/>
          </a:prstGeom>
          <a:noFill/>
          <a:ln>
            <a:noFill/>
          </a:ln>
        </p:spPr>
      </p:pic>
      <p:sp>
        <p:nvSpPr>
          <p:cNvPr id="2174" name="Google Shape;2174;p115"/>
          <p:cNvSpPr txBox="1"/>
          <p:nvPr/>
        </p:nvSpPr>
        <p:spPr>
          <a:xfrm>
            <a:off x="6963850" y="3996325"/>
            <a:ext cx="2164200" cy="77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Something you know.</a:t>
            </a:r>
            <a:endParaRPr>
              <a:solidFill>
                <a:schemeClr val="dk1"/>
              </a:solidFill>
              <a:latin typeface="Roboto"/>
              <a:ea typeface="Roboto"/>
              <a:cs typeface="Roboto"/>
              <a:sym typeface="Roboto"/>
            </a:endParaRPr>
          </a:p>
          <a:p>
            <a:pPr marL="0" lvl="0" indent="0" algn="ctr" rtl="0">
              <a:spcBef>
                <a:spcPts val="0"/>
              </a:spcBef>
              <a:spcAft>
                <a:spcPts val="0"/>
              </a:spcAft>
              <a:buNone/>
            </a:pPr>
            <a:r>
              <a:rPr lang="en">
                <a:solidFill>
                  <a:schemeClr val="dk1"/>
                </a:solidFill>
                <a:latin typeface="Roboto"/>
                <a:ea typeface="Roboto"/>
                <a:cs typeface="Roboto"/>
                <a:sym typeface="Roboto"/>
              </a:rPr>
              <a:t>Such as PINs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or passwords.</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8"/>
        <p:cNvGrpSpPr/>
        <p:nvPr/>
      </p:nvGrpSpPr>
      <p:grpSpPr>
        <a:xfrm>
          <a:off x="0" y="0"/>
          <a:ext cx="0" cy="0"/>
          <a:chOff x="0" y="0"/>
          <a:chExt cx="0" cy="0"/>
        </a:xfrm>
      </p:grpSpPr>
      <p:sp>
        <p:nvSpPr>
          <p:cNvPr id="2179" name="Google Shape;2179;p116"/>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16"/>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16"/>
          <p:cNvSpPr txBox="1">
            <a:spLocks noGrp="1"/>
          </p:cNvSpPr>
          <p:nvPr>
            <p:ph type="body" idx="3"/>
          </p:nvPr>
        </p:nvSpPr>
        <p:spPr>
          <a:xfrm>
            <a:off x="457200" y="650275"/>
            <a:ext cx="54693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Of the following authentication factors, which one </a:t>
            </a:r>
            <a:br>
              <a:rPr lang="en" sz="1600">
                <a:solidFill>
                  <a:schemeClr val="dk1"/>
                </a:solidFill>
                <a:latin typeface="Roboto Medium"/>
                <a:ea typeface="Roboto Medium"/>
                <a:cs typeface="Roboto Medium"/>
                <a:sym typeface="Roboto Medium"/>
              </a:rPr>
            </a:br>
            <a:r>
              <a:rPr lang="en" sz="1600">
                <a:solidFill>
                  <a:schemeClr val="dk1"/>
                </a:solidFill>
                <a:latin typeface="Roboto Medium"/>
                <a:ea typeface="Roboto Medium"/>
                <a:cs typeface="Roboto Medium"/>
                <a:sym typeface="Roboto Medium"/>
              </a:rPr>
              <a:t>is a different factor than a retina scan?</a:t>
            </a:r>
            <a:endParaRPr sz="1600">
              <a:solidFill>
                <a:schemeClr val="dk1"/>
              </a:solidFill>
              <a:latin typeface="Roboto Medium"/>
              <a:ea typeface="Roboto Medium"/>
              <a:cs typeface="Roboto Medium"/>
              <a:sym typeface="Roboto Medium"/>
            </a:endParaRPr>
          </a:p>
          <a:p>
            <a:pPr marL="0" lvl="0" indent="0" algn="l" rtl="0">
              <a:lnSpc>
                <a:spcPct val="115000"/>
              </a:lnSpc>
              <a:spcBef>
                <a:spcPts val="1200"/>
              </a:spcBef>
              <a:spcAft>
                <a:spcPts val="0"/>
              </a:spcAft>
              <a:buNone/>
            </a:pPr>
            <a:endParaRPr sz="1600">
              <a:solidFill>
                <a:schemeClr val="dk1"/>
              </a:solidFill>
              <a:latin typeface="Roboto Medium"/>
              <a:ea typeface="Roboto Medium"/>
              <a:cs typeface="Roboto Medium"/>
              <a:sym typeface="Roboto Medium"/>
            </a:endParaRPr>
          </a:p>
          <a:p>
            <a:pPr marL="457200" lvl="0" indent="-323850" algn="l" rtl="0">
              <a:lnSpc>
                <a:spcPct val="114000"/>
              </a:lnSpc>
              <a:spcBef>
                <a:spcPts val="1200"/>
              </a:spcBef>
              <a:spcAft>
                <a:spcPts val="0"/>
              </a:spcAft>
              <a:buClr>
                <a:srgbClr val="0B5394"/>
              </a:buClr>
              <a:buSzPts val="1500"/>
              <a:buAutoNum type="alphaUcPeriod"/>
            </a:pPr>
            <a:r>
              <a:rPr lang="en" sz="1500">
                <a:solidFill>
                  <a:schemeClr val="dk1"/>
                </a:solidFill>
              </a:rPr>
              <a:t>Hand geometry recognition</a:t>
            </a:r>
            <a:endParaRPr sz="1500">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a:solidFill>
                  <a:schemeClr val="dk1"/>
                </a:solidFill>
              </a:rPr>
              <a:t>Voice recognition </a:t>
            </a:r>
            <a:endParaRPr sz="1500">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a:solidFill>
                  <a:schemeClr val="dk1"/>
                </a:solidFill>
              </a:rPr>
              <a:t>Fingerprint recognition </a:t>
            </a:r>
            <a:endParaRPr sz="1500">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a:solidFill>
                  <a:schemeClr val="dk1"/>
                </a:solidFill>
              </a:rPr>
              <a:t>Proximity cards</a:t>
            </a:r>
            <a:endParaRPr sz="1600">
              <a:solidFill>
                <a:schemeClr val="dk1"/>
              </a:solidFill>
              <a:latin typeface="Roboto Medium"/>
              <a:ea typeface="Roboto Medium"/>
              <a:cs typeface="Roboto Medium"/>
              <a:sym typeface="Roboto Medium"/>
            </a:endParaRPr>
          </a:p>
        </p:txBody>
      </p:sp>
      <p:cxnSp>
        <p:nvCxnSpPr>
          <p:cNvPr id="2182" name="Google Shape;2182;p116"/>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cxnSp>
        <p:nvCxnSpPr>
          <p:cNvPr id="2183" name="Google Shape;2183;p1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84" name="Google Shape;2184;p116"/>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185" name="Google Shape;2185;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2186" name="Google Shape;2186;p116"/>
          <p:cNvPicPr preferRelativeResize="0"/>
          <p:nvPr/>
        </p:nvPicPr>
        <p:blipFill>
          <a:blip r:embed="rId3">
            <a:alphaModFix/>
          </a:blip>
          <a:stretch>
            <a:fillRect/>
          </a:stretch>
        </p:blipFill>
        <p:spPr>
          <a:xfrm>
            <a:off x="5712875" y="2483132"/>
            <a:ext cx="3231100" cy="24233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117"/>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17"/>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3" name="Google Shape;2193;p117"/>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cxnSp>
        <p:nvCxnSpPr>
          <p:cNvPr id="2194" name="Google Shape;2194;p1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5" name="Google Shape;2195;p117"/>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196" name="Google Shape;2196;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197" name="Google Shape;2197;p117"/>
          <p:cNvSpPr/>
          <p:nvPr/>
        </p:nvSpPr>
        <p:spPr>
          <a:xfrm>
            <a:off x="884725" y="2692100"/>
            <a:ext cx="2020800" cy="269400"/>
          </a:xfrm>
          <a:prstGeom prst="roundRect">
            <a:avLst>
              <a:gd name="adj" fmla="val 16667"/>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17"/>
          <p:cNvSpPr txBox="1">
            <a:spLocks noGrp="1"/>
          </p:cNvSpPr>
          <p:nvPr>
            <p:ph type="body" idx="3"/>
          </p:nvPr>
        </p:nvSpPr>
        <p:spPr>
          <a:xfrm>
            <a:off x="457200" y="650275"/>
            <a:ext cx="5642400" cy="25164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Of the following authentication factors, which one </a:t>
            </a:r>
            <a:br>
              <a:rPr lang="en" sz="1600">
                <a:solidFill>
                  <a:schemeClr val="dk1"/>
                </a:solidFill>
                <a:latin typeface="Roboto Medium"/>
                <a:ea typeface="Roboto Medium"/>
                <a:cs typeface="Roboto Medium"/>
                <a:sym typeface="Roboto Medium"/>
              </a:rPr>
            </a:br>
            <a:r>
              <a:rPr lang="en" sz="1600">
                <a:solidFill>
                  <a:schemeClr val="dk1"/>
                </a:solidFill>
                <a:latin typeface="Roboto Medium"/>
                <a:ea typeface="Roboto Medium"/>
                <a:cs typeface="Roboto Medium"/>
                <a:sym typeface="Roboto Medium"/>
              </a:rPr>
              <a:t>is a different factor than a retina scan?</a:t>
            </a:r>
            <a:endParaRPr sz="1600">
              <a:solidFill>
                <a:schemeClr val="dk1"/>
              </a:solidFill>
              <a:latin typeface="Roboto Medium"/>
              <a:ea typeface="Roboto Medium"/>
              <a:cs typeface="Roboto Medium"/>
              <a:sym typeface="Roboto Medium"/>
            </a:endParaRPr>
          </a:p>
          <a:p>
            <a:pPr marL="0" lvl="0" indent="0" algn="l" rtl="0">
              <a:lnSpc>
                <a:spcPct val="115000"/>
              </a:lnSpc>
              <a:spcBef>
                <a:spcPts val="1200"/>
              </a:spcBef>
              <a:spcAft>
                <a:spcPts val="0"/>
              </a:spcAft>
              <a:buNone/>
            </a:pPr>
            <a:endParaRPr sz="1600">
              <a:solidFill>
                <a:schemeClr val="dk1"/>
              </a:solidFill>
              <a:latin typeface="Roboto Medium"/>
              <a:ea typeface="Roboto Medium"/>
              <a:cs typeface="Roboto Medium"/>
              <a:sym typeface="Roboto Medium"/>
            </a:endParaRPr>
          </a:p>
          <a:p>
            <a:pPr marL="457200" lvl="0" indent="-323850" algn="l" rtl="0">
              <a:lnSpc>
                <a:spcPct val="114000"/>
              </a:lnSpc>
              <a:spcBef>
                <a:spcPts val="1200"/>
              </a:spcBef>
              <a:spcAft>
                <a:spcPts val="0"/>
              </a:spcAft>
              <a:buClr>
                <a:srgbClr val="0B5394"/>
              </a:buClr>
              <a:buSzPts val="1500"/>
              <a:buAutoNum type="alphaUcPeriod"/>
            </a:pPr>
            <a:r>
              <a:rPr lang="en" sz="1500">
                <a:solidFill>
                  <a:schemeClr val="dk1"/>
                </a:solidFill>
              </a:rPr>
              <a:t>Hand geometry recognition</a:t>
            </a:r>
            <a:endParaRPr sz="1500">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a:solidFill>
                  <a:schemeClr val="dk1"/>
                </a:solidFill>
              </a:rPr>
              <a:t>Voice recognition </a:t>
            </a:r>
            <a:endParaRPr sz="1500">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a:solidFill>
                  <a:schemeClr val="dk1"/>
                </a:solidFill>
              </a:rPr>
              <a:t>Fingerprint recognition </a:t>
            </a:r>
            <a:endParaRPr sz="1500">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b="1">
                <a:solidFill>
                  <a:schemeClr val="dk1"/>
                </a:solidFill>
              </a:rPr>
              <a:t>Proximity cards</a:t>
            </a:r>
            <a:endParaRPr sz="1600" b="1">
              <a:solidFill>
                <a:schemeClr val="dk1"/>
              </a:solidFill>
            </a:endParaRPr>
          </a:p>
        </p:txBody>
      </p:sp>
      <p:pic>
        <p:nvPicPr>
          <p:cNvPr id="2199" name="Google Shape;2199;p117"/>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200" name="Google Shape;2200;p117"/>
          <p:cNvSpPr txBox="1"/>
          <p:nvPr/>
        </p:nvSpPr>
        <p:spPr>
          <a:xfrm>
            <a:off x="884725" y="3089950"/>
            <a:ext cx="4572300" cy="2718600"/>
          </a:xfrm>
          <a:prstGeom prst="rect">
            <a:avLst/>
          </a:prstGeom>
          <a:noFill/>
          <a:ln>
            <a:noFill/>
          </a:ln>
        </p:spPr>
        <p:txBody>
          <a:bodyPr spcFirstLastPara="1" wrap="square" lIns="91425" tIns="91425" rIns="91425" bIns="91425" anchor="t" anchorCtr="0">
            <a:noAutofit/>
          </a:bodyPr>
          <a:lstStyle/>
          <a:p>
            <a:pPr marL="457200" lvl="0" indent="-323850" algn="l" rtl="0">
              <a:lnSpc>
                <a:spcPct val="114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Proximity cards are “something you have” while the other options are all biometric factors (“something you are”).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EBB3"/>
        </a:solidFill>
        <a:effectLst/>
      </p:bgPr>
    </p:bg>
    <p:spTree>
      <p:nvGrpSpPr>
        <p:cNvPr id="1" name="Shape 2204"/>
        <p:cNvGrpSpPr/>
        <p:nvPr/>
      </p:nvGrpSpPr>
      <p:grpSpPr>
        <a:xfrm>
          <a:off x="0" y="0"/>
          <a:ext cx="0" cy="0"/>
          <a:chOff x="0" y="0"/>
          <a:chExt cx="0" cy="0"/>
        </a:xfrm>
      </p:grpSpPr>
      <p:sp>
        <p:nvSpPr>
          <p:cNvPr id="2205" name="Google Shape;2205;p118"/>
          <p:cNvSpPr/>
          <p:nvPr/>
        </p:nvSpPr>
        <p:spPr>
          <a:xfrm>
            <a:off x="3774525" y="3580650"/>
            <a:ext cx="4695600" cy="929700"/>
          </a:xfrm>
          <a:prstGeom prst="roundRect">
            <a:avLst>
              <a:gd name="adj" fmla="val 14564"/>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18"/>
          <p:cNvSpPr/>
          <p:nvPr/>
        </p:nvSpPr>
        <p:spPr>
          <a:xfrm>
            <a:off x="-45300" y="0"/>
            <a:ext cx="1855800" cy="5143500"/>
          </a:xfrm>
          <a:prstGeom prst="rect">
            <a:avLst/>
          </a:prstGeom>
          <a:solidFill>
            <a:srgbClr val="158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18"/>
          <p:cNvSpPr/>
          <p:nvPr/>
        </p:nvSpPr>
        <p:spPr>
          <a:xfrm>
            <a:off x="1810500" y="580250"/>
            <a:ext cx="7059300" cy="2268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18"/>
          <p:cNvSpPr txBox="1">
            <a:spLocks noGrp="1"/>
          </p:cNvSpPr>
          <p:nvPr>
            <p:ph type="subTitle" idx="1"/>
          </p:nvPr>
        </p:nvSpPr>
        <p:spPr>
          <a:xfrm>
            <a:off x="1810500" y="242150"/>
            <a:ext cx="7333500" cy="929700"/>
          </a:xfrm>
          <a:prstGeom prst="rect">
            <a:avLst/>
          </a:prstGeom>
        </p:spPr>
        <p:txBody>
          <a:bodyPr spcFirstLastPara="1" wrap="square" lIns="457200" tIns="91425" rIns="274300" bIns="91425" anchor="t" anchorCtr="0">
            <a:noAutofit/>
          </a:bodyPr>
          <a:lstStyle/>
          <a:p>
            <a:pPr marL="0" lvl="0" indent="0" algn="l" rtl="0">
              <a:spcBef>
                <a:spcPts val="0"/>
              </a:spcBef>
              <a:spcAft>
                <a:spcPts val="800"/>
              </a:spcAft>
              <a:buNone/>
            </a:pPr>
            <a:r>
              <a:rPr lang="en" sz="1600">
                <a:solidFill>
                  <a:schemeClr val="dk1"/>
                </a:solidFill>
              </a:rPr>
              <a:t>This subdomain focuses on the the application of the concepts associated with IAM, such as authentication protocols like </a:t>
            </a:r>
            <a:r>
              <a:rPr lang="en" sz="1600" b="1">
                <a:solidFill>
                  <a:schemeClr val="dk1"/>
                </a:solidFill>
              </a:rPr>
              <a:t>Kerberos</a:t>
            </a:r>
            <a:r>
              <a:rPr lang="en" sz="1600">
                <a:solidFill>
                  <a:schemeClr val="dk1"/>
                </a:solidFill>
              </a:rPr>
              <a:t>, </a:t>
            </a:r>
            <a:r>
              <a:rPr lang="en" sz="1600" b="1">
                <a:solidFill>
                  <a:schemeClr val="dk1"/>
                </a:solidFill>
              </a:rPr>
              <a:t>CHAP</a:t>
            </a:r>
            <a:r>
              <a:rPr lang="en" sz="1600">
                <a:solidFill>
                  <a:schemeClr val="dk1"/>
                </a:solidFill>
              </a:rPr>
              <a:t>, and </a:t>
            </a:r>
            <a:r>
              <a:rPr lang="en" sz="1600" b="1">
                <a:solidFill>
                  <a:schemeClr val="dk1"/>
                </a:solidFill>
              </a:rPr>
              <a:t>PAP</a:t>
            </a:r>
            <a:r>
              <a:rPr lang="en" sz="1600">
                <a:solidFill>
                  <a:schemeClr val="dk1"/>
                </a:solidFill>
              </a:rPr>
              <a:t>.</a:t>
            </a:r>
            <a:endParaRPr sz="1600">
              <a:solidFill>
                <a:schemeClr val="dk1"/>
              </a:solidFill>
            </a:endParaRPr>
          </a:p>
        </p:txBody>
      </p:sp>
      <p:sp>
        <p:nvSpPr>
          <p:cNvPr id="2209" name="Google Shape;2209;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210" name="Google Shape;2210;p118"/>
          <p:cNvSpPr/>
          <p:nvPr/>
        </p:nvSpPr>
        <p:spPr>
          <a:xfrm>
            <a:off x="269675" y="377163"/>
            <a:ext cx="695400" cy="621300"/>
          </a:xfrm>
          <a:prstGeom prst="roundRect">
            <a:avLst>
              <a:gd name="adj" fmla="val 16667"/>
            </a:avLst>
          </a:prstGeom>
          <a:solidFill>
            <a:srgbClr val="AFCA54"/>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Roboto Thin"/>
                <a:ea typeface="Roboto Thin"/>
                <a:cs typeface="Roboto Thin"/>
                <a:sym typeface="Roboto Thin"/>
              </a:rPr>
              <a:t>3.8</a:t>
            </a:r>
            <a:endParaRPr sz="2700">
              <a:solidFill>
                <a:srgbClr val="FFFFFF"/>
              </a:solidFill>
              <a:latin typeface="Roboto Thin"/>
              <a:ea typeface="Roboto Thin"/>
              <a:cs typeface="Roboto Thin"/>
              <a:sym typeface="Roboto Thin"/>
            </a:endParaRPr>
          </a:p>
        </p:txBody>
      </p:sp>
      <p:sp>
        <p:nvSpPr>
          <p:cNvPr id="2211" name="Google Shape;2211;p118"/>
          <p:cNvSpPr txBox="1">
            <a:spLocks noGrp="1"/>
          </p:cNvSpPr>
          <p:nvPr>
            <p:ph type="subTitle" idx="1"/>
          </p:nvPr>
        </p:nvSpPr>
        <p:spPr>
          <a:xfrm>
            <a:off x="269675" y="1273300"/>
            <a:ext cx="1474200" cy="195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Given a scenario, implement authentication and authorization solutions</a:t>
            </a:r>
            <a:endParaRPr sz="1600">
              <a:solidFill>
                <a:srgbClr val="FFFFFF"/>
              </a:solidFill>
              <a:latin typeface="Roboto"/>
              <a:ea typeface="Roboto"/>
              <a:cs typeface="Roboto"/>
              <a:sym typeface="Roboto"/>
            </a:endParaRPr>
          </a:p>
        </p:txBody>
      </p:sp>
      <p:sp>
        <p:nvSpPr>
          <p:cNvPr id="2212" name="Google Shape;2212;p118"/>
          <p:cNvSpPr/>
          <p:nvPr/>
        </p:nvSpPr>
        <p:spPr>
          <a:xfrm>
            <a:off x="1810425" y="4825475"/>
            <a:ext cx="7059300" cy="1056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18"/>
          <p:cNvSpPr/>
          <p:nvPr/>
        </p:nvSpPr>
        <p:spPr>
          <a:xfrm>
            <a:off x="3774525" y="1484250"/>
            <a:ext cx="46956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4" name="Google Shape;2214;p118"/>
          <p:cNvGrpSpPr/>
          <p:nvPr/>
        </p:nvGrpSpPr>
        <p:grpSpPr>
          <a:xfrm>
            <a:off x="2268025" y="1484250"/>
            <a:ext cx="1388039" cy="621300"/>
            <a:chOff x="-153950" y="1378825"/>
            <a:chExt cx="1388039" cy="621300"/>
          </a:xfrm>
        </p:grpSpPr>
        <p:sp>
          <p:nvSpPr>
            <p:cNvPr id="2215" name="Google Shape;2215;p118"/>
            <p:cNvSpPr/>
            <p:nvPr/>
          </p:nvSpPr>
          <p:spPr>
            <a:xfrm>
              <a:off x="-153950" y="1378825"/>
              <a:ext cx="13065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Kerberos</a:t>
              </a:r>
              <a:endParaRPr sz="2000">
                <a:solidFill>
                  <a:srgbClr val="FFFFFF"/>
                </a:solidFill>
                <a:latin typeface="Roboto"/>
                <a:ea typeface="Roboto"/>
                <a:cs typeface="Roboto"/>
                <a:sym typeface="Roboto"/>
              </a:endParaRPr>
            </a:p>
          </p:txBody>
        </p:sp>
        <p:sp>
          <p:nvSpPr>
            <p:cNvPr id="2216" name="Google Shape;2216;p1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17" name="Google Shape;2217;p118"/>
          <p:cNvSpPr txBox="1">
            <a:spLocks noGrp="1"/>
          </p:cNvSpPr>
          <p:nvPr>
            <p:ph type="subTitle" idx="2"/>
          </p:nvPr>
        </p:nvSpPr>
        <p:spPr>
          <a:xfrm>
            <a:off x="3976250" y="1503425"/>
            <a:ext cx="4236600" cy="60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400" b="1" dirty="0">
                <a:solidFill>
                  <a:schemeClr val="dk1"/>
                </a:solidFill>
                <a:latin typeface="Roboto"/>
                <a:ea typeface="Roboto"/>
                <a:cs typeface="Roboto"/>
                <a:sym typeface="Roboto"/>
              </a:rPr>
              <a:t>Kerberos</a:t>
            </a:r>
            <a:r>
              <a:rPr lang="en" sz="1400" dirty="0">
                <a:solidFill>
                  <a:schemeClr val="dk1"/>
                </a:solidFill>
                <a:latin typeface="Roboto"/>
                <a:ea typeface="Roboto"/>
                <a:cs typeface="Roboto"/>
                <a:sym typeface="Roboto"/>
              </a:rPr>
              <a:t> is an authentication protocol developed </a:t>
            </a:r>
            <a:br>
              <a:rPr lang="en" sz="1400" dirty="0">
                <a:solidFill>
                  <a:schemeClr val="dk1"/>
                </a:solidFill>
                <a:latin typeface="Roboto"/>
                <a:ea typeface="Roboto"/>
                <a:cs typeface="Roboto"/>
                <a:sym typeface="Roboto"/>
              </a:rPr>
            </a:br>
            <a:r>
              <a:rPr lang="en" sz="1400" dirty="0">
                <a:solidFill>
                  <a:schemeClr val="dk1"/>
                </a:solidFill>
                <a:latin typeface="Roboto"/>
                <a:ea typeface="Roboto"/>
                <a:cs typeface="Roboto"/>
                <a:sym typeface="Roboto"/>
              </a:rPr>
              <a:t>at MIT that works using tickets.</a:t>
            </a:r>
            <a:endParaRPr sz="1400" dirty="0">
              <a:solidFill>
                <a:schemeClr val="dk1"/>
              </a:solidFill>
              <a:latin typeface="Roboto"/>
              <a:ea typeface="Roboto"/>
              <a:cs typeface="Roboto"/>
              <a:sym typeface="Roboto"/>
            </a:endParaRPr>
          </a:p>
        </p:txBody>
      </p:sp>
      <p:sp>
        <p:nvSpPr>
          <p:cNvPr id="2218" name="Google Shape;2218;p118"/>
          <p:cNvSpPr/>
          <p:nvPr/>
        </p:nvSpPr>
        <p:spPr>
          <a:xfrm>
            <a:off x="3774525" y="2371200"/>
            <a:ext cx="4695600" cy="929700"/>
          </a:xfrm>
          <a:prstGeom prst="roundRect">
            <a:avLst>
              <a:gd name="adj" fmla="val 14564"/>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9" name="Google Shape;2219;p118"/>
          <p:cNvGrpSpPr/>
          <p:nvPr/>
        </p:nvGrpSpPr>
        <p:grpSpPr>
          <a:xfrm>
            <a:off x="2268025" y="2371200"/>
            <a:ext cx="1388039" cy="621300"/>
            <a:chOff x="-153950" y="1378825"/>
            <a:chExt cx="1388039" cy="621300"/>
          </a:xfrm>
        </p:grpSpPr>
        <p:sp>
          <p:nvSpPr>
            <p:cNvPr id="2220" name="Google Shape;2220;p118"/>
            <p:cNvSpPr/>
            <p:nvPr/>
          </p:nvSpPr>
          <p:spPr>
            <a:xfrm>
              <a:off x="-153950" y="1378825"/>
              <a:ext cx="13065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PAP</a:t>
              </a:r>
              <a:endParaRPr sz="2000">
                <a:solidFill>
                  <a:srgbClr val="FFFFFF"/>
                </a:solidFill>
                <a:latin typeface="Roboto"/>
                <a:ea typeface="Roboto"/>
                <a:cs typeface="Roboto"/>
                <a:sym typeface="Roboto"/>
              </a:endParaRPr>
            </a:p>
          </p:txBody>
        </p:sp>
        <p:sp>
          <p:nvSpPr>
            <p:cNvPr id="2221" name="Google Shape;2221;p1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22" name="Google Shape;2222;p118"/>
          <p:cNvSpPr txBox="1">
            <a:spLocks noGrp="1"/>
          </p:cNvSpPr>
          <p:nvPr>
            <p:ph type="subTitle" idx="3"/>
          </p:nvPr>
        </p:nvSpPr>
        <p:spPr>
          <a:xfrm>
            <a:off x="3976250" y="2390375"/>
            <a:ext cx="4427100" cy="8601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0"/>
              </a:spcAft>
              <a:buNone/>
            </a:pPr>
            <a:r>
              <a:rPr lang="en" b="1" dirty="0">
                <a:solidFill>
                  <a:schemeClr val="dk1"/>
                </a:solidFill>
                <a:latin typeface="Roboto"/>
                <a:ea typeface="Roboto"/>
                <a:cs typeface="Roboto"/>
                <a:sym typeface="Roboto"/>
              </a:rPr>
              <a:t>Password Authentication Protocol (PAP) </a:t>
            </a:r>
            <a:r>
              <a:rPr lang="en" dirty="0">
                <a:solidFill>
                  <a:schemeClr val="dk1"/>
                </a:solidFill>
                <a:latin typeface="Roboto"/>
                <a:ea typeface="Roboto"/>
                <a:cs typeface="Roboto"/>
                <a:sym typeface="Roboto"/>
              </a:rPr>
              <a:t>uses a standard username and password to authenticate </a:t>
            </a:r>
            <a:br>
              <a:rPr lang="en" dirty="0">
                <a:solidFill>
                  <a:schemeClr val="dk1"/>
                </a:solidFill>
                <a:latin typeface="Roboto"/>
                <a:ea typeface="Roboto"/>
                <a:cs typeface="Roboto"/>
                <a:sym typeface="Roboto"/>
              </a:rPr>
            </a:br>
            <a:r>
              <a:rPr lang="en" dirty="0">
                <a:solidFill>
                  <a:schemeClr val="dk1"/>
                </a:solidFill>
                <a:latin typeface="Roboto"/>
                <a:ea typeface="Roboto"/>
                <a:cs typeface="Roboto"/>
                <a:sym typeface="Roboto"/>
              </a:rPr>
              <a:t>to a remote system and is considered insecure.</a:t>
            </a:r>
            <a:endParaRPr dirty="0">
              <a:solidFill>
                <a:schemeClr val="dk1"/>
              </a:solidFill>
              <a:latin typeface="Roboto"/>
              <a:ea typeface="Roboto"/>
              <a:cs typeface="Roboto"/>
              <a:sym typeface="Roboto"/>
            </a:endParaRPr>
          </a:p>
        </p:txBody>
      </p:sp>
      <p:grpSp>
        <p:nvGrpSpPr>
          <p:cNvPr id="2223" name="Google Shape;2223;p118"/>
          <p:cNvGrpSpPr/>
          <p:nvPr/>
        </p:nvGrpSpPr>
        <p:grpSpPr>
          <a:xfrm>
            <a:off x="2268025" y="3580650"/>
            <a:ext cx="1388039" cy="621300"/>
            <a:chOff x="-153950" y="1378825"/>
            <a:chExt cx="1388039" cy="621300"/>
          </a:xfrm>
        </p:grpSpPr>
        <p:sp>
          <p:nvSpPr>
            <p:cNvPr id="2224" name="Google Shape;2224;p118"/>
            <p:cNvSpPr/>
            <p:nvPr/>
          </p:nvSpPr>
          <p:spPr>
            <a:xfrm>
              <a:off x="-153950" y="1378825"/>
              <a:ext cx="13065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CHAP</a:t>
              </a:r>
              <a:endParaRPr sz="2000">
                <a:solidFill>
                  <a:srgbClr val="FFFFFF"/>
                </a:solidFill>
                <a:latin typeface="Roboto"/>
                <a:ea typeface="Roboto"/>
                <a:cs typeface="Roboto"/>
                <a:sym typeface="Roboto"/>
              </a:endParaRPr>
            </a:p>
          </p:txBody>
        </p:sp>
        <p:sp>
          <p:nvSpPr>
            <p:cNvPr id="2225" name="Google Shape;2225;p1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26" name="Google Shape;2226;p118"/>
          <p:cNvSpPr txBox="1">
            <a:spLocks noGrp="1"/>
          </p:cNvSpPr>
          <p:nvPr>
            <p:ph type="subTitle" idx="4"/>
          </p:nvPr>
        </p:nvSpPr>
        <p:spPr>
          <a:xfrm>
            <a:off x="3976250" y="3712000"/>
            <a:ext cx="4370100" cy="689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b="1" dirty="0">
                <a:solidFill>
                  <a:schemeClr val="dk1"/>
                </a:solidFill>
                <a:latin typeface="Roboto"/>
                <a:ea typeface="Roboto"/>
                <a:cs typeface="Roboto"/>
                <a:sym typeface="Roboto"/>
              </a:rPr>
              <a:t>Challenge-Handshake Authentication Protocol (CHAP)</a:t>
            </a:r>
            <a:r>
              <a:rPr lang="en" dirty="0">
                <a:solidFill>
                  <a:schemeClr val="dk1"/>
                </a:solidFill>
                <a:latin typeface="Roboto"/>
                <a:ea typeface="Roboto"/>
                <a:cs typeface="Roboto"/>
                <a:sym typeface="Roboto"/>
              </a:rPr>
              <a:t> uses a three-way handshake, making it more secure than PAP.</a:t>
            </a:r>
            <a:endParaRPr dirty="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2231" name="Google Shape;2231;p119"/>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19"/>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3" name="Google Shape;2233;p119"/>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sp>
        <p:nvSpPr>
          <p:cNvPr id="2234" name="Google Shape;2234;p119"/>
          <p:cNvSpPr txBox="1">
            <a:spLocks noGrp="1"/>
          </p:cNvSpPr>
          <p:nvPr>
            <p:ph type="body" idx="3"/>
          </p:nvPr>
        </p:nvSpPr>
        <p:spPr>
          <a:xfrm>
            <a:off x="457200" y="650275"/>
            <a:ext cx="62052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Which of the following authentication protocols is considered insecure due to its lack of encryption?</a:t>
            </a:r>
            <a:endParaRPr sz="1600">
              <a:solidFill>
                <a:schemeClr val="dk1"/>
              </a:solidFill>
              <a:latin typeface="Roboto Medium"/>
              <a:ea typeface="Roboto Medium"/>
              <a:cs typeface="Roboto Medium"/>
              <a:sym typeface="Roboto Medium"/>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latin typeface="Roboto Medium"/>
              <a:ea typeface="Roboto Medium"/>
              <a:cs typeface="Roboto Medium"/>
              <a:sym typeface="Roboto Medium"/>
            </a:endParaRPr>
          </a:p>
          <a:p>
            <a:pPr marL="320040" lvl="0" indent="-186690" algn="l" rtl="0">
              <a:lnSpc>
                <a:spcPct val="114000"/>
              </a:lnSpc>
              <a:spcBef>
                <a:spcPts val="1200"/>
              </a:spcBef>
              <a:spcAft>
                <a:spcPts val="0"/>
              </a:spcAft>
              <a:buClr>
                <a:srgbClr val="0B5394"/>
              </a:buClr>
              <a:buSzPts val="1500"/>
              <a:buAutoNum type="alphaUcPeriod"/>
            </a:pPr>
            <a:r>
              <a:rPr lang="en" sz="1500">
                <a:solidFill>
                  <a:schemeClr val="dk1"/>
                </a:solidFill>
              </a:rPr>
              <a:t>EAP</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SAP</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PAP</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CHAP</a:t>
            </a:r>
            <a:endParaRPr sz="1500">
              <a:solidFill>
                <a:schemeClr val="dk1"/>
              </a:solidFill>
            </a:endParaRPr>
          </a:p>
          <a:p>
            <a:pPr marL="0" lvl="0" indent="0" algn="l" rtl="0">
              <a:lnSpc>
                <a:spcPct val="114000"/>
              </a:lnSpc>
              <a:spcBef>
                <a:spcPts val="400"/>
              </a:spcBef>
              <a:spcAft>
                <a:spcPts val="400"/>
              </a:spcAft>
              <a:buNone/>
            </a:pPr>
            <a:endParaRPr sz="1600">
              <a:solidFill>
                <a:schemeClr val="dk1"/>
              </a:solidFill>
              <a:latin typeface="Roboto Medium"/>
              <a:ea typeface="Roboto Medium"/>
              <a:cs typeface="Roboto Medium"/>
              <a:sym typeface="Roboto Medium"/>
            </a:endParaRPr>
          </a:p>
        </p:txBody>
      </p:sp>
      <p:cxnSp>
        <p:nvCxnSpPr>
          <p:cNvPr id="2235" name="Google Shape;2235;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36" name="Google Shape;2236;p119"/>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237" name="Google Shape;2237;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238" name="Google Shape;2238;p119"/>
          <p:cNvPicPr preferRelativeResize="0"/>
          <p:nvPr/>
        </p:nvPicPr>
        <p:blipFill>
          <a:blip r:embed="rId3">
            <a:alphaModFix/>
          </a:blip>
          <a:stretch>
            <a:fillRect/>
          </a:stretch>
        </p:blipFill>
        <p:spPr>
          <a:xfrm>
            <a:off x="5712875" y="2483132"/>
            <a:ext cx="3231100" cy="24233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120"/>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20"/>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2245" name="Google Shape;2245;p120"/>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cxnSp>
        <p:nvCxnSpPr>
          <p:cNvPr id="2246" name="Google Shape;2246;p1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7" name="Google Shape;2247;p120"/>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248" name="Google Shape;2248;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249" name="Google Shape;2249;p120"/>
          <p:cNvSpPr/>
          <p:nvPr/>
        </p:nvSpPr>
        <p:spPr>
          <a:xfrm>
            <a:off x="870400" y="2437050"/>
            <a:ext cx="939900" cy="269400"/>
          </a:xfrm>
          <a:prstGeom prst="roundRect">
            <a:avLst>
              <a:gd name="adj" fmla="val 16667"/>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20"/>
          <p:cNvSpPr txBox="1">
            <a:spLocks noGrp="1"/>
          </p:cNvSpPr>
          <p:nvPr>
            <p:ph type="body" idx="3"/>
          </p:nvPr>
        </p:nvSpPr>
        <p:spPr>
          <a:xfrm>
            <a:off x="457200" y="650275"/>
            <a:ext cx="5529900" cy="22734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Which of the following authentication protocols is considered insecure due to its lack of encryption?</a:t>
            </a:r>
            <a:endParaRPr sz="1600">
              <a:solidFill>
                <a:schemeClr val="dk1"/>
              </a:solidFill>
              <a:latin typeface="Roboto Medium"/>
              <a:ea typeface="Roboto Medium"/>
              <a:cs typeface="Roboto Medium"/>
              <a:sym typeface="Roboto Medium"/>
            </a:endParaRPr>
          </a:p>
          <a:p>
            <a:pPr marL="0" lvl="0" indent="0" algn="l" rtl="0">
              <a:lnSpc>
                <a:spcPct val="115000"/>
              </a:lnSpc>
              <a:spcBef>
                <a:spcPts val="1200"/>
              </a:spcBef>
              <a:spcAft>
                <a:spcPts val="0"/>
              </a:spcAft>
              <a:buNone/>
            </a:pPr>
            <a:endParaRPr sz="1600">
              <a:solidFill>
                <a:schemeClr val="dk1"/>
              </a:solidFill>
              <a:latin typeface="Roboto Medium"/>
              <a:ea typeface="Roboto Medium"/>
              <a:cs typeface="Roboto Medium"/>
              <a:sym typeface="Roboto Medium"/>
            </a:endParaRPr>
          </a:p>
          <a:p>
            <a:pPr marL="320040" lvl="0" indent="-186690" algn="l" rtl="0">
              <a:lnSpc>
                <a:spcPct val="114000"/>
              </a:lnSpc>
              <a:spcBef>
                <a:spcPts val="1200"/>
              </a:spcBef>
              <a:spcAft>
                <a:spcPts val="0"/>
              </a:spcAft>
              <a:buClr>
                <a:srgbClr val="0B5394"/>
              </a:buClr>
              <a:buSzPts val="1500"/>
              <a:buAutoNum type="alphaUcPeriod"/>
            </a:pPr>
            <a:r>
              <a:rPr lang="en" sz="1500">
                <a:solidFill>
                  <a:schemeClr val="dk1"/>
                </a:solidFill>
              </a:rPr>
              <a:t>EAP</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SAP</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b="1">
                <a:solidFill>
                  <a:schemeClr val="dk1"/>
                </a:solidFill>
              </a:rPr>
              <a:t>PAP</a:t>
            </a:r>
            <a:endParaRPr sz="1500" b="1">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CHAP</a:t>
            </a:r>
            <a:endParaRPr sz="1500">
              <a:solidFill>
                <a:schemeClr val="dk1"/>
              </a:solidFill>
            </a:endParaRPr>
          </a:p>
        </p:txBody>
      </p:sp>
      <p:pic>
        <p:nvPicPr>
          <p:cNvPr id="2251" name="Google Shape;2251;p120"/>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252" name="Google Shape;2252;p120"/>
          <p:cNvSpPr txBox="1"/>
          <p:nvPr/>
        </p:nvSpPr>
        <p:spPr>
          <a:xfrm>
            <a:off x="870400" y="3089950"/>
            <a:ext cx="3735600" cy="1947300"/>
          </a:xfrm>
          <a:prstGeom prst="rect">
            <a:avLst/>
          </a:prstGeom>
          <a:noFill/>
          <a:ln>
            <a:noFill/>
          </a:ln>
        </p:spPr>
        <p:txBody>
          <a:bodyPr spcFirstLastPara="1" wrap="square" lIns="91425" tIns="91425" rIns="91425" bIns="91425" anchor="t" anchorCtr="0">
            <a:noAutofit/>
          </a:bodyPr>
          <a:lstStyle/>
          <a:p>
            <a:pPr marL="457200" lvl="0" indent="-323850" algn="l" rtl="0">
              <a:lnSpc>
                <a:spcPct val="114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PAP is insecure and unencrypted. </a:t>
            </a:r>
            <a:endParaRPr sz="15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EBB3"/>
        </a:solidFill>
        <a:effectLst/>
      </p:bgPr>
    </p:bg>
    <p:spTree>
      <p:nvGrpSpPr>
        <p:cNvPr id="1" name="Shape 2256"/>
        <p:cNvGrpSpPr/>
        <p:nvPr/>
      </p:nvGrpSpPr>
      <p:grpSpPr>
        <a:xfrm>
          <a:off x="0" y="0"/>
          <a:ext cx="0" cy="0"/>
          <a:chOff x="0" y="0"/>
          <a:chExt cx="0" cy="0"/>
        </a:xfrm>
      </p:grpSpPr>
      <p:sp>
        <p:nvSpPr>
          <p:cNvPr id="2257" name="Google Shape;2257;p121"/>
          <p:cNvSpPr/>
          <p:nvPr/>
        </p:nvSpPr>
        <p:spPr>
          <a:xfrm>
            <a:off x="1810425" y="4825475"/>
            <a:ext cx="7059300" cy="1056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21"/>
          <p:cNvSpPr/>
          <p:nvPr/>
        </p:nvSpPr>
        <p:spPr>
          <a:xfrm>
            <a:off x="0" y="0"/>
            <a:ext cx="1855800" cy="5143500"/>
          </a:xfrm>
          <a:prstGeom prst="rect">
            <a:avLst/>
          </a:prstGeom>
          <a:solidFill>
            <a:srgbClr val="158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21"/>
          <p:cNvSpPr/>
          <p:nvPr/>
        </p:nvSpPr>
        <p:spPr>
          <a:xfrm>
            <a:off x="1855800" y="580250"/>
            <a:ext cx="7014000" cy="2268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21"/>
          <p:cNvSpPr txBox="1">
            <a:spLocks noGrp="1"/>
          </p:cNvSpPr>
          <p:nvPr>
            <p:ph type="subTitle" idx="1"/>
          </p:nvPr>
        </p:nvSpPr>
        <p:spPr>
          <a:xfrm>
            <a:off x="1855800" y="242150"/>
            <a:ext cx="7288200" cy="929700"/>
          </a:xfrm>
          <a:prstGeom prst="rect">
            <a:avLst/>
          </a:prstGeom>
        </p:spPr>
        <p:txBody>
          <a:bodyPr spcFirstLastPara="1" wrap="square" lIns="457200" tIns="91425" rIns="274300" bIns="91425" anchor="t" anchorCtr="0">
            <a:noAutofit/>
          </a:bodyPr>
          <a:lstStyle/>
          <a:p>
            <a:pPr marL="0" lvl="0" indent="0" algn="l" rtl="0">
              <a:spcBef>
                <a:spcPts val="0"/>
              </a:spcBef>
              <a:spcAft>
                <a:spcPts val="0"/>
              </a:spcAft>
              <a:buNone/>
            </a:pPr>
            <a:r>
              <a:rPr lang="en" sz="1600">
                <a:solidFill>
                  <a:schemeClr val="dk1"/>
                </a:solidFill>
              </a:rPr>
              <a:t>This subdomain also focuses on management decisions for making sure </a:t>
            </a:r>
            <a:br>
              <a:rPr lang="en" sz="1600">
                <a:solidFill>
                  <a:schemeClr val="dk1"/>
                </a:solidFill>
              </a:rPr>
            </a:br>
            <a:r>
              <a:rPr lang="en" sz="1600">
                <a:solidFill>
                  <a:schemeClr val="dk1"/>
                </a:solidFill>
              </a:rPr>
              <a:t>the right people have access to the right resources for the right reasons.</a:t>
            </a:r>
            <a:endParaRPr sz="1600">
              <a:solidFill>
                <a:schemeClr val="dk1"/>
              </a:solidFill>
            </a:endParaRPr>
          </a:p>
          <a:p>
            <a:pPr marL="0" lvl="0" indent="0" algn="l" rtl="0">
              <a:spcBef>
                <a:spcPts val="800"/>
              </a:spcBef>
              <a:spcAft>
                <a:spcPts val="800"/>
              </a:spcAft>
              <a:buNone/>
            </a:pPr>
            <a:r>
              <a:rPr lang="en" sz="1600">
                <a:solidFill>
                  <a:schemeClr val="dk1"/>
                </a:solidFill>
              </a:rPr>
              <a:t>Various types of access controls include:</a:t>
            </a:r>
            <a:endParaRPr sz="1600">
              <a:solidFill>
                <a:schemeClr val="dk1"/>
              </a:solidFill>
            </a:endParaRPr>
          </a:p>
        </p:txBody>
      </p:sp>
      <p:sp>
        <p:nvSpPr>
          <p:cNvPr id="2261" name="Google Shape;2261;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2262" name="Google Shape;2262;p121"/>
          <p:cNvSpPr/>
          <p:nvPr/>
        </p:nvSpPr>
        <p:spPr>
          <a:xfrm>
            <a:off x="3556750" y="1484250"/>
            <a:ext cx="39717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3" name="Google Shape;2263;p121"/>
          <p:cNvGrpSpPr/>
          <p:nvPr/>
        </p:nvGrpSpPr>
        <p:grpSpPr>
          <a:xfrm>
            <a:off x="2322875" y="1484250"/>
            <a:ext cx="1115414" cy="621300"/>
            <a:chOff x="118675" y="1378825"/>
            <a:chExt cx="1115414" cy="621300"/>
          </a:xfrm>
        </p:grpSpPr>
        <p:sp>
          <p:nvSpPr>
            <p:cNvPr id="2264" name="Google Shape;2264;p121"/>
            <p:cNvSpPr/>
            <p:nvPr/>
          </p:nvSpPr>
          <p:spPr>
            <a:xfrm>
              <a:off x="118675" y="1378825"/>
              <a:ext cx="10338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MAC</a:t>
              </a:r>
              <a:endParaRPr sz="2000">
                <a:solidFill>
                  <a:srgbClr val="FFFFFF"/>
                </a:solidFill>
                <a:latin typeface="Roboto"/>
                <a:ea typeface="Roboto"/>
                <a:cs typeface="Roboto"/>
                <a:sym typeface="Roboto"/>
              </a:endParaRPr>
            </a:p>
          </p:txBody>
        </p:sp>
        <p:sp>
          <p:nvSpPr>
            <p:cNvPr id="2265" name="Google Shape;2265;p12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66" name="Google Shape;2266;p121"/>
          <p:cNvSpPr txBox="1">
            <a:spLocks noGrp="1"/>
          </p:cNvSpPr>
          <p:nvPr>
            <p:ph type="subTitle" idx="1"/>
          </p:nvPr>
        </p:nvSpPr>
        <p:spPr>
          <a:xfrm>
            <a:off x="3731375" y="1503425"/>
            <a:ext cx="2791500" cy="60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Mandatory Access Control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(MAC)</a:t>
            </a:r>
            <a:endParaRPr sz="1600">
              <a:solidFill>
                <a:schemeClr val="dk1"/>
              </a:solidFill>
              <a:latin typeface="Roboto"/>
              <a:ea typeface="Roboto"/>
              <a:cs typeface="Roboto"/>
              <a:sym typeface="Roboto"/>
            </a:endParaRPr>
          </a:p>
        </p:txBody>
      </p:sp>
      <p:sp>
        <p:nvSpPr>
          <p:cNvPr id="2267" name="Google Shape;2267;p121"/>
          <p:cNvSpPr/>
          <p:nvPr/>
        </p:nvSpPr>
        <p:spPr>
          <a:xfrm>
            <a:off x="3556750" y="2253950"/>
            <a:ext cx="39717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8" name="Google Shape;2268;p121"/>
          <p:cNvGrpSpPr/>
          <p:nvPr/>
        </p:nvGrpSpPr>
        <p:grpSpPr>
          <a:xfrm>
            <a:off x="2322875" y="2253950"/>
            <a:ext cx="1115414" cy="621300"/>
            <a:chOff x="118675" y="1378825"/>
            <a:chExt cx="1115414" cy="621300"/>
          </a:xfrm>
        </p:grpSpPr>
        <p:sp>
          <p:nvSpPr>
            <p:cNvPr id="2269" name="Google Shape;2269;p121"/>
            <p:cNvSpPr/>
            <p:nvPr/>
          </p:nvSpPr>
          <p:spPr>
            <a:xfrm>
              <a:off x="118675" y="1378825"/>
              <a:ext cx="10338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DAC</a:t>
              </a:r>
              <a:endParaRPr sz="2000">
                <a:solidFill>
                  <a:srgbClr val="FFFFFF"/>
                </a:solidFill>
                <a:latin typeface="Roboto"/>
                <a:ea typeface="Roboto"/>
                <a:cs typeface="Roboto"/>
                <a:sym typeface="Roboto"/>
              </a:endParaRPr>
            </a:p>
          </p:txBody>
        </p:sp>
        <p:sp>
          <p:nvSpPr>
            <p:cNvPr id="2270" name="Google Shape;2270;p12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71" name="Google Shape;2271;p121"/>
          <p:cNvSpPr txBox="1">
            <a:spLocks noGrp="1"/>
          </p:cNvSpPr>
          <p:nvPr>
            <p:ph type="subTitle" idx="2"/>
          </p:nvPr>
        </p:nvSpPr>
        <p:spPr>
          <a:xfrm>
            <a:off x="3731375" y="2273125"/>
            <a:ext cx="2791500" cy="60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Discretionary Access Control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(DAC)</a:t>
            </a:r>
            <a:endParaRPr sz="1600">
              <a:solidFill>
                <a:schemeClr val="dk1"/>
              </a:solidFill>
              <a:latin typeface="Roboto"/>
              <a:ea typeface="Roboto"/>
              <a:cs typeface="Roboto"/>
              <a:sym typeface="Roboto"/>
            </a:endParaRPr>
          </a:p>
        </p:txBody>
      </p:sp>
      <p:sp>
        <p:nvSpPr>
          <p:cNvPr id="2272" name="Google Shape;2272;p121"/>
          <p:cNvSpPr/>
          <p:nvPr/>
        </p:nvSpPr>
        <p:spPr>
          <a:xfrm>
            <a:off x="3556750" y="3003125"/>
            <a:ext cx="39717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121"/>
          <p:cNvGrpSpPr/>
          <p:nvPr/>
        </p:nvGrpSpPr>
        <p:grpSpPr>
          <a:xfrm>
            <a:off x="2322875" y="3003125"/>
            <a:ext cx="1115414" cy="621300"/>
            <a:chOff x="118675" y="1378825"/>
            <a:chExt cx="1115414" cy="621300"/>
          </a:xfrm>
        </p:grpSpPr>
        <p:sp>
          <p:nvSpPr>
            <p:cNvPr id="2274" name="Google Shape;2274;p121"/>
            <p:cNvSpPr/>
            <p:nvPr/>
          </p:nvSpPr>
          <p:spPr>
            <a:xfrm>
              <a:off x="118675" y="1378825"/>
              <a:ext cx="10338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RBAC</a:t>
              </a:r>
              <a:endParaRPr sz="2000">
                <a:solidFill>
                  <a:srgbClr val="FFFFFF"/>
                </a:solidFill>
                <a:latin typeface="Roboto"/>
                <a:ea typeface="Roboto"/>
                <a:cs typeface="Roboto"/>
                <a:sym typeface="Roboto"/>
              </a:endParaRPr>
            </a:p>
          </p:txBody>
        </p:sp>
        <p:sp>
          <p:nvSpPr>
            <p:cNvPr id="2275" name="Google Shape;2275;p12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76" name="Google Shape;2276;p121"/>
          <p:cNvSpPr txBox="1">
            <a:spLocks noGrp="1"/>
          </p:cNvSpPr>
          <p:nvPr>
            <p:ph type="subTitle" idx="3"/>
          </p:nvPr>
        </p:nvSpPr>
        <p:spPr>
          <a:xfrm>
            <a:off x="3731375" y="3022300"/>
            <a:ext cx="2791500" cy="60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Role Based Access Control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(RBAC)</a:t>
            </a:r>
            <a:endParaRPr sz="1600">
              <a:solidFill>
                <a:schemeClr val="dk1"/>
              </a:solidFill>
              <a:latin typeface="Roboto"/>
              <a:ea typeface="Roboto"/>
              <a:cs typeface="Roboto"/>
              <a:sym typeface="Roboto"/>
            </a:endParaRPr>
          </a:p>
        </p:txBody>
      </p:sp>
      <p:sp>
        <p:nvSpPr>
          <p:cNvPr id="2277" name="Google Shape;2277;p121"/>
          <p:cNvSpPr txBox="1">
            <a:spLocks noGrp="1"/>
          </p:cNvSpPr>
          <p:nvPr>
            <p:ph type="subTitle" idx="4"/>
          </p:nvPr>
        </p:nvSpPr>
        <p:spPr>
          <a:xfrm>
            <a:off x="269675" y="1273300"/>
            <a:ext cx="1474200" cy="195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Given a scenario, implement authentication and authorization solutions</a:t>
            </a:r>
            <a:endParaRPr sz="1800">
              <a:solidFill>
                <a:srgbClr val="FFFFFF"/>
              </a:solidFill>
              <a:latin typeface="Roboto"/>
              <a:ea typeface="Roboto"/>
              <a:cs typeface="Roboto"/>
              <a:sym typeface="Roboto"/>
            </a:endParaRPr>
          </a:p>
        </p:txBody>
      </p:sp>
      <p:pic>
        <p:nvPicPr>
          <p:cNvPr id="2278" name="Google Shape;2278;p121"/>
          <p:cNvPicPr preferRelativeResize="0"/>
          <p:nvPr/>
        </p:nvPicPr>
        <p:blipFill rotWithShape="1">
          <a:blip r:embed="rId3">
            <a:alphaModFix/>
          </a:blip>
          <a:srcRect l="-7856" t="-7856" r="-7844" b="-7844"/>
          <a:stretch/>
        </p:blipFill>
        <p:spPr>
          <a:xfrm>
            <a:off x="6303400" y="1144300"/>
            <a:ext cx="2840600" cy="2840600"/>
          </a:xfrm>
          <a:prstGeom prst="rect">
            <a:avLst/>
          </a:prstGeom>
          <a:noFill/>
          <a:ln>
            <a:noFill/>
          </a:ln>
          <a:effectLst>
            <a:outerShdw blurRad="57150" dist="19050" dir="5400000" algn="bl" rotWithShape="0">
              <a:srgbClr val="000000">
                <a:alpha val="50000"/>
              </a:srgbClr>
            </a:outerShdw>
          </a:effectLst>
        </p:spPr>
      </p:pic>
      <p:sp>
        <p:nvSpPr>
          <p:cNvPr id="2279" name="Google Shape;2279;p121"/>
          <p:cNvSpPr/>
          <p:nvPr/>
        </p:nvSpPr>
        <p:spPr>
          <a:xfrm>
            <a:off x="269675" y="377163"/>
            <a:ext cx="695400" cy="621300"/>
          </a:xfrm>
          <a:prstGeom prst="roundRect">
            <a:avLst>
              <a:gd name="adj" fmla="val 16667"/>
            </a:avLst>
          </a:prstGeom>
          <a:solidFill>
            <a:srgbClr val="AFCA54"/>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Roboto Thin"/>
                <a:ea typeface="Roboto Thin"/>
                <a:cs typeface="Roboto Thin"/>
                <a:sym typeface="Roboto Thin"/>
              </a:rPr>
              <a:t>3.8</a:t>
            </a:r>
            <a:endParaRPr sz="2700">
              <a:solidFill>
                <a:srgbClr val="FFFFFF"/>
              </a:solidFill>
              <a:latin typeface="Roboto Thin"/>
              <a:ea typeface="Roboto Thin"/>
              <a:cs typeface="Roboto Thin"/>
              <a:sym typeface="Roboto Th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EBB3"/>
        </a:solidFill>
        <a:effectLst/>
      </p:bgPr>
    </p:bg>
    <p:spTree>
      <p:nvGrpSpPr>
        <p:cNvPr id="1" name="Shape 2283"/>
        <p:cNvGrpSpPr/>
        <p:nvPr/>
      </p:nvGrpSpPr>
      <p:grpSpPr>
        <a:xfrm>
          <a:off x="0" y="0"/>
          <a:ext cx="0" cy="0"/>
          <a:chOff x="0" y="0"/>
          <a:chExt cx="0" cy="0"/>
        </a:xfrm>
      </p:grpSpPr>
      <p:sp>
        <p:nvSpPr>
          <p:cNvPr id="2284" name="Google Shape;2284;p122"/>
          <p:cNvSpPr/>
          <p:nvPr/>
        </p:nvSpPr>
        <p:spPr>
          <a:xfrm>
            <a:off x="1810425" y="4825475"/>
            <a:ext cx="7059300" cy="1056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18</a:t>
            </a:fld>
            <a:endParaRPr>
              <a:solidFill>
                <a:srgbClr val="FFFFFF"/>
              </a:solidFill>
            </a:endParaRPr>
          </a:p>
        </p:txBody>
      </p:sp>
      <p:pic>
        <p:nvPicPr>
          <p:cNvPr id="2286" name="Google Shape;2286;p122"/>
          <p:cNvPicPr preferRelativeResize="0"/>
          <p:nvPr/>
        </p:nvPicPr>
        <p:blipFill rotWithShape="1">
          <a:blip r:embed="rId3">
            <a:alphaModFix/>
          </a:blip>
          <a:srcRect l="-3763" t="-2334" r="-3763" b="-2344"/>
          <a:stretch/>
        </p:blipFill>
        <p:spPr>
          <a:xfrm>
            <a:off x="3626525" y="1564600"/>
            <a:ext cx="3380200" cy="3380225"/>
          </a:xfrm>
          <a:prstGeom prst="rect">
            <a:avLst/>
          </a:prstGeom>
          <a:noFill/>
          <a:ln>
            <a:noFill/>
          </a:ln>
          <a:effectLst>
            <a:outerShdw blurRad="57150" dist="19050" dir="5400000" algn="bl" rotWithShape="0">
              <a:srgbClr val="000000">
                <a:alpha val="50000"/>
              </a:srgbClr>
            </a:outerShdw>
          </a:effectLst>
        </p:spPr>
      </p:pic>
      <p:sp>
        <p:nvSpPr>
          <p:cNvPr id="2287" name="Google Shape;2287;p122"/>
          <p:cNvSpPr/>
          <p:nvPr/>
        </p:nvSpPr>
        <p:spPr>
          <a:xfrm>
            <a:off x="0" y="0"/>
            <a:ext cx="1855800" cy="5143500"/>
          </a:xfrm>
          <a:prstGeom prst="rect">
            <a:avLst/>
          </a:prstGeom>
          <a:solidFill>
            <a:srgbClr val="158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22"/>
          <p:cNvSpPr/>
          <p:nvPr/>
        </p:nvSpPr>
        <p:spPr>
          <a:xfrm>
            <a:off x="269675" y="377163"/>
            <a:ext cx="695400" cy="621300"/>
          </a:xfrm>
          <a:prstGeom prst="roundRect">
            <a:avLst>
              <a:gd name="adj" fmla="val 16667"/>
            </a:avLst>
          </a:prstGeom>
          <a:solidFill>
            <a:srgbClr val="AFCA54"/>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Roboto Thin"/>
                <a:ea typeface="Roboto Thin"/>
                <a:cs typeface="Roboto Thin"/>
                <a:sym typeface="Roboto Thin"/>
              </a:rPr>
              <a:t>3.8</a:t>
            </a:r>
            <a:endParaRPr sz="3000">
              <a:solidFill>
                <a:srgbClr val="FFFFFF"/>
              </a:solidFill>
              <a:latin typeface="Roboto Thin"/>
              <a:ea typeface="Roboto Thin"/>
              <a:cs typeface="Roboto Thin"/>
              <a:sym typeface="Roboto Thin"/>
            </a:endParaRPr>
          </a:p>
        </p:txBody>
      </p:sp>
      <p:sp>
        <p:nvSpPr>
          <p:cNvPr id="2289" name="Google Shape;2289;p122"/>
          <p:cNvSpPr txBox="1">
            <a:spLocks noGrp="1"/>
          </p:cNvSpPr>
          <p:nvPr>
            <p:ph type="subTitle" idx="1"/>
          </p:nvPr>
        </p:nvSpPr>
        <p:spPr>
          <a:xfrm>
            <a:off x="269675" y="1273300"/>
            <a:ext cx="1474200" cy="195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a:solidFill>
                  <a:schemeClr val="lt1"/>
                </a:solidFill>
                <a:latin typeface="Roboto"/>
                <a:ea typeface="Roboto"/>
                <a:cs typeface="Roboto"/>
                <a:sym typeface="Roboto"/>
              </a:rPr>
              <a:t>Given a scenario, implement authentication and authorization solutions</a:t>
            </a:r>
            <a:r>
              <a:rPr lang="en" sz="1600">
                <a:solidFill>
                  <a:schemeClr val="lt1"/>
                </a:solidFill>
                <a:latin typeface="Roboto"/>
                <a:ea typeface="Roboto"/>
                <a:cs typeface="Roboto"/>
                <a:sym typeface="Roboto"/>
              </a:rPr>
              <a:t>.</a:t>
            </a:r>
            <a:endParaRPr sz="1800">
              <a:solidFill>
                <a:srgbClr val="FFFFFF"/>
              </a:solidFill>
              <a:latin typeface="Roboto"/>
              <a:ea typeface="Roboto"/>
              <a:cs typeface="Roboto"/>
              <a:sym typeface="Roboto"/>
            </a:endParaRPr>
          </a:p>
        </p:txBody>
      </p:sp>
      <p:sp>
        <p:nvSpPr>
          <p:cNvPr id="2290" name="Google Shape;2290;p122"/>
          <p:cNvSpPr/>
          <p:nvPr/>
        </p:nvSpPr>
        <p:spPr>
          <a:xfrm>
            <a:off x="1855800" y="580250"/>
            <a:ext cx="7014000" cy="2268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22"/>
          <p:cNvSpPr txBox="1">
            <a:spLocks noGrp="1"/>
          </p:cNvSpPr>
          <p:nvPr>
            <p:ph type="subTitle" idx="1"/>
          </p:nvPr>
        </p:nvSpPr>
        <p:spPr>
          <a:xfrm>
            <a:off x="1810500" y="242150"/>
            <a:ext cx="7333500" cy="929700"/>
          </a:xfrm>
          <a:prstGeom prst="rect">
            <a:avLst/>
          </a:prstGeom>
        </p:spPr>
        <p:txBody>
          <a:bodyPr spcFirstLastPara="1" wrap="square" lIns="457200" tIns="91425" rIns="274300" bIns="91425" anchor="t" anchorCtr="0">
            <a:noAutofit/>
          </a:bodyPr>
          <a:lstStyle/>
          <a:p>
            <a:pPr marL="57150" lvl="0" indent="0" algn="l" rtl="0">
              <a:spcBef>
                <a:spcPts val="0"/>
              </a:spcBef>
              <a:spcAft>
                <a:spcPts val="0"/>
              </a:spcAft>
              <a:buNone/>
            </a:pPr>
            <a:r>
              <a:rPr lang="en" sz="1600">
                <a:solidFill>
                  <a:schemeClr val="dk1"/>
                </a:solidFill>
              </a:rPr>
              <a:t>This topic also focuses on selecting the best access controls based on your organization’s environment.</a:t>
            </a:r>
            <a:endParaRPr sz="1600">
              <a:solidFill>
                <a:schemeClr val="dk1"/>
              </a:solidFill>
            </a:endParaRPr>
          </a:p>
          <a:p>
            <a:pPr marL="457200" lvl="0" indent="-330200" algn="l" rtl="0">
              <a:spcBef>
                <a:spcPts val="800"/>
              </a:spcBef>
              <a:spcAft>
                <a:spcPts val="0"/>
              </a:spcAft>
              <a:buClr>
                <a:schemeClr val="dk1"/>
              </a:buClr>
              <a:buSzPts val="1600"/>
              <a:buChar char="●"/>
            </a:pPr>
            <a:r>
              <a:rPr lang="en" sz="1600">
                <a:solidFill>
                  <a:schemeClr val="dk1"/>
                </a:solidFill>
              </a:rPr>
              <a:t>For example, voice recognition is an appropriate biometric control </a:t>
            </a:r>
            <a:br>
              <a:rPr lang="en" sz="1600">
                <a:solidFill>
                  <a:schemeClr val="dk1"/>
                </a:solidFill>
              </a:rPr>
            </a:br>
            <a:r>
              <a:rPr lang="en" sz="1600">
                <a:solidFill>
                  <a:schemeClr val="dk1"/>
                </a:solidFill>
              </a:rPr>
              <a:t>if your office environment is relatively quiet.</a:t>
            </a:r>
            <a:endParaRPr sz="1600">
              <a:solidFill>
                <a:schemeClr val="dk1"/>
              </a:solidFill>
            </a:endParaRPr>
          </a:p>
          <a:p>
            <a:pPr marL="0" lvl="0" indent="0" algn="l" rtl="0">
              <a:spcBef>
                <a:spcPts val="800"/>
              </a:spcBef>
              <a:spcAft>
                <a:spcPts val="0"/>
              </a:spcAft>
              <a:buNone/>
            </a:pPr>
            <a:endParaRPr sz="1600">
              <a:solidFill>
                <a:schemeClr val="dk1"/>
              </a:solidFill>
            </a:endParaRPr>
          </a:p>
          <a:p>
            <a:pPr marL="0" lvl="0" indent="0" algn="l" rtl="0">
              <a:spcBef>
                <a:spcPts val="800"/>
              </a:spcBef>
              <a:spcAft>
                <a:spcPts val="800"/>
              </a:spcAft>
              <a:buNone/>
            </a:pPr>
            <a:endParaRPr sz="1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123"/>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23"/>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8" name="Google Shape;2298;p123"/>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cxnSp>
        <p:nvCxnSpPr>
          <p:cNvPr id="2299" name="Google Shape;2299;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00" name="Google Shape;2300;p123"/>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301" name="Google Shape;2301;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2302" name="Google Shape;2302;p123"/>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303" name="Google Shape;2303;p123"/>
          <p:cNvSpPr txBox="1">
            <a:spLocks noGrp="1"/>
          </p:cNvSpPr>
          <p:nvPr>
            <p:ph type="body" idx="3"/>
          </p:nvPr>
        </p:nvSpPr>
        <p:spPr>
          <a:xfrm>
            <a:off x="457200" y="650275"/>
            <a:ext cx="5255700" cy="2301300"/>
          </a:xfrm>
          <a:prstGeom prst="rect">
            <a:avLst/>
          </a:prstGeom>
        </p:spPr>
        <p:txBody>
          <a:bodyPr spcFirstLastPara="1" wrap="square" lIns="457200" tIns="0" rIns="274300" bIns="91425"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For the following biometric controls, which would you select if you have a noisy office with good lighting and need a cost-efficient solution?</a:t>
            </a:r>
            <a:endParaRPr sz="1600">
              <a:solidFill>
                <a:schemeClr val="dk1"/>
              </a:solidFill>
              <a:latin typeface="Roboto Medium"/>
              <a:ea typeface="Roboto Medium"/>
              <a:cs typeface="Roboto Medium"/>
              <a:sym typeface="Roboto Medium"/>
            </a:endParaRPr>
          </a:p>
          <a:p>
            <a:pPr marL="457200" lvl="0" indent="-323850" algn="l" rtl="0">
              <a:lnSpc>
                <a:spcPct val="114000"/>
              </a:lnSpc>
              <a:spcBef>
                <a:spcPts val="1200"/>
              </a:spcBef>
              <a:spcAft>
                <a:spcPts val="0"/>
              </a:spcAft>
              <a:buClr>
                <a:srgbClr val="0B5394"/>
              </a:buClr>
              <a:buSzPts val="1500"/>
              <a:buAutoNum type="alphaUcPeriod"/>
            </a:pPr>
            <a:r>
              <a:rPr lang="en" sz="1500">
                <a:solidFill>
                  <a:schemeClr val="dk1"/>
                </a:solidFill>
              </a:rPr>
              <a:t>Voice recognition</a:t>
            </a:r>
            <a:endParaRPr sz="1500">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a:solidFill>
                  <a:schemeClr val="dk1"/>
                </a:solidFill>
              </a:rPr>
              <a:t>DNA analysis</a:t>
            </a:r>
            <a:endParaRPr sz="1500">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a:solidFill>
                  <a:schemeClr val="dk1"/>
                </a:solidFill>
              </a:rPr>
              <a:t>Fingerprint recognition</a:t>
            </a:r>
            <a:endParaRPr sz="1500">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a:solidFill>
                  <a:schemeClr val="dk1"/>
                </a:solidFill>
              </a:rPr>
              <a:t>Speech recognition</a:t>
            </a:r>
            <a:endParaRPr sz="1600">
              <a:solidFill>
                <a:schemeClr val="dk1"/>
              </a:solidFill>
              <a:latin typeface="Roboto Medium"/>
              <a:ea typeface="Roboto Medium"/>
              <a:cs typeface="Roboto Medium"/>
              <a:sym typeface="Roboto Medium"/>
            </a:endParaRPr>
          </a:p>
          <a:p>
            <a:pPr marL="0" lvl="0" indent="0" algn="l" rtl="0">
              <a:lnSpc>
                <a:spcPct val="114000"/>
              </a:lnSpc>
              <a:spcBef>
                <a:spcPts val="400"/>
              </a:spcBef>
              <a:spcAft>
                <a:spcPts val="400"/>
              </a:spcAft>
              <a:buNone/>
            </a:pPr>
            <a:endParaRPr sz="15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EBB3"/>
        </a:solidFill>
        <a:effectLst/>
      </p:bgPr>
    </p:bg>
    <p:spTree>
      <p:nvGrpSpPr>
        <p:cNvPr id="1" name="Shape 2042"/>
        <p:cNvGrpSpPr/>
        <p:nvPr/>
      </p:nvGrpSpPr>
      <p:grpSpPr>
        <a:xfrm>
          <a:off x="0" y="0"/>
          <a:ext cx="0" cy="0"/>
          <a:chOff x="0" y="0"/>
          <a:chExt cx="0" cy="0"/>
        </a:xfrm>
      </p:grpSpPr>
      <p:sp>
        <p:nvSpPr>
          <p:cNvPr id="2043" name="Google Shape;2043;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044" name="Google Shape;2044;p106"/>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6"/>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6"/>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48" name="Google Shape;2048;p10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you will be able to:</a:t>
            </a:r>
            <a:endParaRPr/>
          </a:p>
        </p:txBody>
      </p:sp>
      <p:sp>
        <p:nvSpPr>
          <p:cNvPr id="2049" name="Google Shape;2049;p106"/>
          <p:cNvSpPr txBox="1">
            <a:spLocks noGrp="1"/>
          </p:cNvSpPr>
          <p:nvPr>
            <p:ph type="subTitle" idx="1"/>
          </p:nvPr>
        </p:nvSpPr>
        <p:spPr>
          <a:xfrm>
            <a:off x="1562525" y="1398000"/>
            <a:ext cx="7307100" cy="606900"/>
          </a:xfrm>
          <a:prstGeom prst="rect">
            <a:avLst/>
          </a:prstGeom>
          <a:no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50">
                <a:latin typeface="Roboto"/>
                <a:ea typeface="Roboto"/>
                <a:cs typeface="Roboto"/>
                <a:sym typeface="Roboto"/>
              </a:rPr>
              <a:t>Explain how each domain is divided across the Security+ exam.</a:t>
            </a:r>
            <a:endParaRPr sz="1450">
              <a:latin typeface="Roboto"/>
              <a:ea typeface="Roboto"/>
              <a:cs typeface="Roboto"/>
              <a:sym typeface="Roboto"/>
            </a:endParaRPr>
          </a:p>
        </p:txBody>
      </p:sp>
      <p:sp>
        <p:nvSpPr>
          <p:cNvPr id="2050" name="Google Shape;2050;p106"/>
          <p:cNvSpPr txBox="1">
            <a:spLocks noGrp="1"/>
          </p:cNvSpPr>
          <p:nvPr>
            <p:ph type="subTitle" idx="2"/>
          </p:nvPr>
        </p:nvSpPr>
        <p:spPr>
          <a:xfrm>
            <a:off x="1543475" y="2233550"/>
            <a:ext cx="7326300" cy="606900"/>
          </a:xfrm>
          <a:prstGeom prst="rect">
            <a:avLst/>
          </a:prstGeom>
          <a:noFill/>
          <a:ln>
            <a:noFill/>
          </a:ln>
        </p:spPr>
        <p:txBody>
          <a:bodyPr spcFirstLastPara="1" wrap="square" lIns="0" tIns="91425" rIns="0"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450">
                <a:solidFill>
                  <a:schemeClr val="dk1"/>
                </a:solidFill>
                <a:latin typeface="Roboto"/>
                <a:ea typeface="Roboto"/>
                <a:cs typeface="Roboto"/>
                <a:sym typeface="Roboto"/>
              </a:rPr>
              <a:t>Prepare for Security+ questions from domains and topics we have not explored in the curriculum, such as Architecture and Design and Identity and Access Management.</a:t>
            </a:r>
            <a:endParaRPr sz="1450">
              <a:solidFill>
                <a:schemeClr val="dk1"/>
              </a:solidFill>
              <a:latin typeface="Roboto"/>
              <a:ea typeface="Roboto"/>
              <a:cs typeface="Roboto"/>
              <a:sym typeface="Roboto"/>
            </a:endParaRPr>
          </a:p>
        </p:txBody>
      </p:sp>
      <p:sp>
        <p:nvSpPr>
          <p:cNvPr id="2051" name="Google Shape;2051;p106"/>
          <p:cNvSpPr txBox="1">
            <a:spLocks noGrp="1"/>
          </p:cNvSpPr>
          <p:nvPr>
            <p:ph type="subTitle" idx="3"/>
          </p:nvPr>
        </p:nvSpPr>
        <p:spPr>
          <a:xfrm>
            <a:off x="1553002" y="3076275"/>
            <a:ext cx="7147800" cy="606900"/>
          </a:xfrm>
          <a:prstGeom prst="rect">
            <a:avLst/>
          </a:prstGeom>
          <a:noFill/>
          <a:ln>
            <a:noFill/>
          </a:ln>
        </p:spPr>
        <p:txBody>
          <a:bodyPr spcFirstLastPara="1" wrap="square" lIns="0" tIns="91425" rIns="0" bIns="91425" anchor="ctr" anchorCtr="0">
            <a:noAutofit/>
          </a:bodyPr>
          <a:lstStyle/>
          <a:p>
            <a:pPr marL="0" lvl="0" indent="0" algn="l" rtl="0">
              <a:lnSpc>
                <a:spcPct val="115000"/>
              </a:lnSpc>
              <a:spcBef>
                <a:spcPts val="0"/>
              </a:spcBef>
              <a:spcAft>
                <a:spcPts val="0"/>
              </a:spcAft>
              <a:buNone/>
            </a:pPr>
            <a:r>
              <a:rPr lang="en" sz="1450">
                <a:latin typeface="Roboto"/>
                <a:ea typeface="Roboto"/>
                <a:cs typeface="Roboto"/>
                <a:sym typeface="Roboto"/>
              </a:rPr>
              <a:t>Correctly answer Security+ practice questions.</a:t>
            </a:r>
            <a:endParaRPr sz="1450">
              <a:latin typeface="Roboto"/>
              <a:ea typeface="Roboto"/>
              <a:cs typeface="Roboto"/>
              <a:sym typeface="Roboto"/>
            </a:endParaRPr>
          </a:p>
        </p:txBody>
      </p:sp>
      <p:pic>
        <p:nvPicPr>
          <p:cNvPr id="2052" name="Google Shape;2052;p106"/>
          <p:cNvPicPr preferRelativeResize="0"/>
          <p:nvPr/>
        </p:nvPicPr>
        <p:blipFill>
          <a:blip r:embed="rId3">
            <a:alphaModFix/>
          </a:blip>
          <a:stretch>
            <a:fillRect/>
          </a:stretch>
        </p:blipFill>
        <p:spPr>
          <a:xfrm>
            <a:off x="6622850" y="189975"/>
            <a:ext cx="2533449" cy="850801"/>
          </a:xfrm>
          <a:prstGeom prst="rect">
            <a:avLst/>
          </a:prstGeom>
          <a:noFill/>
          <a:ln>
            <a:noFill/>
          </a:ln>
        </p:spPr>
      </p:pic>
      <p:grpSp>
        <p:nvGrpSpPr>
          <p:cNvPr id="2053" name="Google Shape;2053;p106"/>
          <p:cNvGrpSpPr/>
          <p:nvPr/>
        </p:nvGrpSpPr>
        <p:grpSpPr>
          <a:xfrm>
            <a:off x="456275" y="1453125"/>
            <a:ext cx="735125" cy="513838"/>
            <a:chOff x="463425" y="1453125"/>
            <a:chExt cx="735125" cy="513838"/>
          </a:xfrm>
        </p:grpSpPr>
        <p:sp>
          <p:nvSpPr>
            <p:cNvPr id="2054" name="Google Shape;2054;p106"/>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DF0305"/>
            </a:solidFill>
            <a:ln>
              <a:noFill/>
            </a:ln>
          </p:spPr>
        </p:sp>
        <p:sp>
          <p:nvSpPr>
            <p:cNvPr id="2055" name="Google Shape;2055;p106"/>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B24243"/>
            </a:solidFill>
            <a:ln>
              <a:noFill/>
            </a:ln>
          </p:spPr>
        </p:sp>
      </p:grpSp>
      <p:grpSp>
        <p:nvGrpSpPr>
          <p:cNvPr id="2056" name="Google Shape;2056;p106"/>
          <p:cNvGrpSpPr/>
          <p:nvPr/>
        </p:nvGrpSpPr>
        <p:grpSpPr>
          <a:xfrm>
            <a:off x="456275" y="2280075"/>
            <a:ext cx="735125" cy="513838"/>
            <a:chOff x="463425" y="1453125"/>
            <a:chExt cx="735125" cy="513838"/>
          </a:xfrm>
        </p:grpSpPr>
        <p:sp>
          <p:nvSpPr>
            <p:cNvPr id="2057" name="Google Shape;2057;p106"/>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DF0305"/>
            </a:solidFill>
            <a:ln>
              <a:noFill/>
            </a:ln>
          </p:spPr>
        </p:sp>
        <p:sp>
          <p:nvSpPr>
            <p:cNvPr id="2058" name="Google Shape;2058;p106"/>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B24243"/>
            </a:solidFill>
            <a:ln>
              <a:noFill/>
            </a:ln>
          </p:spPr>
        </p:sp>
      </p:grpSp>
      <p:grpSp>
        <p:nvGrpSpPr>
          <p:cNvPr id="2059" name="Google Shape;2059;p106"/>
          <p:cNvGrpSpPr/>
          <p:nvPr/>
        </p:nvGrpSpPr>
        <p:grpSpPr>
          <a:xfrm>
            <a:off x="456275" y="3127575"/>
            <a:ext cx="735125" cy="513838"/>
            <a:chOff x="463425" y="1453125"/>
            <a:chExt cx="735125" cy="513838"/>
          </a:xfrm>
        </p:grpSpPr>
        <p:sp>
          <p:nvSpPr>
            <p:cNvPr id="2060" name="Google Shape;2060;p106"/>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DF0305"/>
            </a:solidFill>
            <a:ln>
              <a:noFill/>
            </a:ln>
          </p:spPr>
        </p:sp>
        <p:sp>
          <p:nvSpPr>
            <p:cNvPr id="2061" name="Google Shape;2061;p106"/>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B24243"/>
            </a:solidFill>
            <a:ln>
              <a:noFill/>
            </a:ln>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7"/>
        <p:cNvGrpSpPr/>
        <p:nvPr/>
      </p:nvGrpSpPr>
      <p:grpSpPr>
        <a:xfrm>
          <a:off x="0" y="0"/>
          <a:ext cx="0" cy="0"/>
          <a:chOff x="0" y="0"/>
          <a:chExt cx="0" cy="0"/>
        </a:xfrm>
      </p:grpSpPr>
      <p:sp>
        <p:nvSpPr>
          <p:cNvPr id="2308" name="Google Shape;2308;p124"/>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24"/>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0" name="Google Shape;2310;p124"/>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cxnSp>
        <p:nvCxnSpPr>
          <p:cNvPr id="2311" name="Google Shape;2311;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12" name="Google Shape;2312;p124"/>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313" name="Google Shape;2313;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2314" name="Google Shape;2314;p124"/>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315" name="Google Shape;2315;p124"/>
          <p:cNvSpPr/>
          <p:nvPr/>
        </p:nvSpPr>
        <p:spPr>
          <a:xfrm>
            <a:off x="849675" y="2264350"/>
            <a:ext cx="2561100" cy="290400"/>
          </a:xfrm>
          <a:prstGeom prst="roundRect">
            <a:avLst>
              <a:gd name="adj" fmla="val 16667"/>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4"/>
          <p:cNvSpPr txBox="1">
            <a:spLocks noGrp="1"/>
          </p:cNvSpPr>
          <p:nvPr>
            <p:ph type="body" idx="3"/>
          </p:nvPr>
        </p:nvSpPr>
        <p:spPr>
          <a:xfrm>
            <a:off x="457200" y="650275"/>
            <a:ext cx="5255700" cy="2301300"/>
          </a:xfrm>
          <a:prstGeom prst="rect">
            <a:avLst/>
          </a:prstGeom>
        </p:spPr>
        <p:txBody>
          <a:bodyPr spcFirstLastPara="1" wrap="square" lIns="457200" tIns="0" rIns="274300" bIns="91425"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For the following biometric controls, which would you select if you have a noisy office with good lighting and need a cost-efficient solution?</a:t>
            </a:r>
            <a:endParaRPr sz="1600">
              <a:solidFill>
                <a:schemeClr val="dk1"/>
              </a:solidFill>
              <a:latin typeface="Roboto Medium"/>
              <a:ea typeface="Roboto Medium"/>
              <a:cs typeface="Roboto Medium"/>
              <a:sym typeface="Roboto Medium"/>
            </a:endParaRPr>
          </a:p>
          <a:p>
            <a:pPr marL="457200" lvl="0" indent="-323850" algn="l" rtl="0">
              <a:lnSpc>
                <a:spcPct val="114000"/>
              </a:lnSpc>
              <a:spcBef>
                <a:spcPts val="1200"/>
              </a:spcBef>
              <a:spcAft>
                <a:spcPts val="0"/>
              </a:spcAft>
              <a:buClr>
                <a:srgbClr val="0B5394"/>
              </a:buClr>
              <a:buSzPts val="1500"/>
              <a:buAutoNum type="alphaUcPeriod"/>
            </a:pPr>
            <a:r>
              <a:rPr lang="en" sz="1500">
                <a:solidFill>
                  <a:schemeClr val="dk1"/>
                </a:solidFill>
              </a:rPr>
              <a:t>Voice recognition</a:t>
            </a:r>
            <a:endParaRPr sz="1500">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a:solidFill>
                  <a:schemeClr val="dk1"/>
                </a:solidFill>
              </a:rPr>
              <a:t>DNA analysis</a:t>
            </a:r>
            <a:endParaRPr sz="1500">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b="1">
                <a:solidFill>
                  <a:schemeClr val="dk1"/>
                </a:solidFill>
              </a:rPr>
              <a:t>Fingerprint recognition</a:t>
            </a:r>
            <a:endParaRPr sz="1500" b="1">
              <a:solidFill>
                <a:schemeClr val="dk1"/>
              </a:solidFill>
            </a:endParaRPr>
          </a:p>
          <a:p>
            <a:pPr marL="457200" lvl="0" indent="-323850" algn="l" rtl="0">
              <a:lnSpc>
                <a:spcPct val="114000"/>
              </a:lnSpc>
              <a:spcBef>
                <a:spcPts val="0"/>
              </a:spcBef>
              <a:spcAft>
                <a:spcPts val="0"/>
              </a:spcAft>
              <a:buClr>
                <a:srgbClr val="0B5394"/>
              </a:buClr>
              <a:buSzPts val="1500"/>
              <a:buAutoNum type="alphaUcPeriod"/>
            </a:pPr>
            <a:r>
              <a:rPr lang="en" sz="1500">
                <a:solidFill>
                  <a:schemeClr val="dk1"/>
                </a:solidFill>
              </a:rPr>
              <a:t>Speech recognition</a:t>
            </a:r>
            <a:endParaRPr sz="1600">
              <a:solidFill>
                <a:schemeClr val="dk1"/>
              </a:solidFill>
              <a:latin typeface="Roboto Medium"/>
              <a:ea typeface="Roboto Medium"/>
              <a:cs typeface="Roboto Medium"/>
              <a:sym typeface="Roboto Medium"/>
            </a:endParaRPr>
          </a:p>
          <a:p>
            <a:pPr marL="0" lvl="0" indent="0" algn="l" rtl="0">
              <a:lnSpc>
                <a:spcPct val="114000"/>
              </a:lnSpc>
              <a:spcBef>
                <a:spcPts val="400"/>
              </a:spcBef>
              <a:spcAft>
                <a:spcPts val="400"/>
              </a:spcAft>
              <a:buNone/>
            </a:pPr>
            <a:endParaRPr sz="1500">
              <a:solidFill>
                <a:schemeClr val="dk1"/>
              </a:solidFill>
            </a:endParaRPr>
          </a:p>
        </p:txBody>
      </p:sp>
      <p:sp>
        <p:nvSpPr>
          <p:cNvPr id="2317" name="Google Shape;2317;p124"/>
          <p:cNvSpPr txBox="1"/>
          <p:nvPr/>
        </p:nvSpPr>
        <p:spPr>
          <a:xfrm>
            <a:off x="769775" y="3089950"/>
            <a:ext cx="4687200" cy="2104800"/>
          </a:xfrm>
          <a:prstGeom prst="rect">
            <a:avLst/>
          </a:prstGeom>
          <a:noFill/>
          <a:ln>
            <a:noFill/>
          </a:ln>
        </p:spPr>
        <p:txBody>
          <a:bodyPr spcFirstLastPara="1" wrap="square" lIns="91425" tIns="91425" rIns="91425" bIns="91425" anchor="t" anchorCtr="0">
            <a:noAutofit/>
          </a:bodyPr>
          <a:lstStyle/>
          <a:p>
            <a:pPr marL="571500" lvl="0" indent="-323850" algn="l" rtl="0">
              <a:lnSpc>
                <a:spcPct val="114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 and D would not be optimal in a noisy office, and B would likely be an expensive biometric solution.</a:t>
            </a:r>
            <a:endParaRPr sz="150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EBB3"/>
        </a:solidFill>
        <a:effectLst/>
      </p:bgPr>
    </p:bg>
    <p:spTree>
      <p:nvGrpSpPr>
        <p:cNvPr id="1" name="Shape 2321"/>
        <p:cNvGrpSpPr/>
        <p:nvPr/>
      </p:nvGrpSpPr>
      <p:grpSpPr>
        <a:xfrm>
          <a:off x="0" y="0"/>
          <a:ext cx="0" cy="0"/>
          <a:chOff x="0" y="0"/>
          <a:chExt cx="0" cy="0"/>
        </a:xfrm>
      </p:grpSpPr>
      <p:sp>
        <p:nvSpPr>
          <p:cNvPr id="2322" name="Google Shape;2322;p125"/>
          <p:cNvSpPr/>
          <p:nvPr/>
        </p:nvSpPr>
        <p:spPr>
          <a:xfrm>
            <a:off x="1810425" y="4825475"/>
            <a:ext cx="7059300" cy="1056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25"/>
          <p:cNvSpPr/>
          <p:nvPr/>
        </p:nvSpPr>
        <p:spPr>
          <a:xfrm>
            <a:off x="-45300" y="0"/>
            <a:ext cx="1855800" cy="5143500"/>
          </a:xfrm>
          <a:prstGeom prst="rect">
            <a:avLst/>
          </a:prstGeom>
          <a:solidFill>
            <a:srgbClr val="1589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5"/>
          <p:cNvSpPr/>
          <p:nvPr/>
        </p:nvSpPr>
        <p:spPr>
          <a:xfrm>
            <a:off x="1810500" y="580250"/>
            <a:ext cx="7059300" cy="2268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25"/>
          <p:cNvSpPr txBox="1">
            <a:spLocks noGrp="1"/>
          </p:cNvSpPr>
          <p:nvPr>
            <p:ph type="subTitle" idx="1"/>
          </p:nvPr>
        </p:nvSpPr>
        <p:spPr>
          <a:xfrm>
            <a:off x="1810500" y="242150"/>
            <a:ext cx="7333500" cy="929700"/>
          </a:xfrm>
          <a:prstGeom prst="rect">
            <a:avLst/>
          </a:prstGeom>
        </p:spPr>
        <p:txBody>
          <a:bodyPr spcFirstLastPara="1" wrap="square" lIns="457200" tIns="91425" rIns="274300" bIns="91425" anchor="t" anchorCtr="0">
            <a:noAutofit/>
          </a:bodyPr>
          <a:lstStyle/>
          <a:p>
            <a:pPr marL="0" lvl="0" indent="0" algn="l" rtl="0">
              <a:spcBef>
                <a:spcPts val="0"/>
              </a:spcBef>
              <a:spcAft>
                <a:spcPts val="1200"/>
              </a:spcAft>
              <a:buNone/>
            </a:pPr>
            <a:r>
              <a:rPr lang="en" sz="1600">
                <a:solidFill>
                  <a:schemeClr val="dk1"/>
                </a:solidFill>
              </a:rPr>
              <a:t>This subdomain also focuses on how user accounts are managed, such as the concept of least privilege, which students should be familiar with.</a:t>
            </a:r>
            <a:endParaRPr sz="1600">
              <a:solidFill>
                <a:schemeClr val="dk1"/>
              </a:solidFill>
            </a:endParaRPr>
          </a:p>
        </p:txBody>
      </p:sp>
      <p:sp>
        <p:nvSpPr>
          <p:cNvPr id="2326" name="Google Shape;2326;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327" name="Google Shape;2327;p125"/>
          <p:cNvSpPr/>
          <p:nvPr/>
        </p:nvSpPr>
        <p:spPr>
          <a:xfrm>
            <a:off x="269675" y="377163"/>
            <a:ext cx="695400" cy="621300"/>
          </a:xfrm>
          <a:prstGeom prst="roundRect">
            <a:avLst>
              <a:gd name="adj" fmla="val 16667"/>
            </a:avLst>
          </a:prstGeom>
          <a:solidFill>
            <a:srgbClr val="AFCA54"/>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Roboto Thin"/>
                <a:ea typeface="Roboto Thin"/>
                <a:cs typeface="Roboto Thin"/>
                <a:sym typeface="Roboto Thin"/>
              </a:rPr>
              <a:t>3.8</a:t>
            </a:r>
            <a:endParaRPr sz="3000">
              <a:solidFill>
                <a:srgbClr val="FFFFFF"/>
              </a:solidFill>
              <a:latin typeface="Roboto Thin"/>
              <a:ea typeface="Roboto Thin"/>
              <a:cs typeface="Roboto Thin"/>
              <a:sym typeface="Roboto Thin"/>
            </a:endParaRPr>
          </a:p>
        </p:txBody>
      </p:sp>
      <p:sp>
        <p:nvSpPr>
          <p:cNvPr id="2328" name="Google Shape;2328;p125"/>
          <p:cNvSpPr/>
          <p:nvPr/>
        </p:nvSpPr>
        <p:spPr>
          <a:xfrm>
            <a:off x="3601450" y="2093850"/>
            <a:ext cx="53259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nvGrpSpPr>
          <p:cNvPr id="2329" name="Google Shape;2329;p125"/>
          <p:cNvGrpSpPr/>
          <p:nvPr/>
        </p:nvGrpSpPr>
        <p:grpSpPr>
          <a:xfrm>
            <a:off x="2235638" y="2093850"/>
            <a:ext cx="1274139" cy="621300"/>
            <a:chOff x="-40050" y="1378825"/>
            <a:chExt cx="1274139" cy="621300"/>
          </a:xfrm>
        </p:grpSpPr>
        <p:sp>
          <p:nvSpPr>
            <p:cNvPr id="2330" name="Google Shape;2330;p125"/>
            <p:cNvSpPr/>
            <p:nvPr/>
          </p:nvSpPr>
          <p:spPr>
            <a:xfrm>
              <a:off x="-40050" y="1378825"/>
              <a:ext cx="11925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600">
                  <a:solidFill>
                    <a:srgbClr val="FFFFFF"/>
                  </a:solidFill>
                  <a:latin typeface="Roboto"/>
                  <a:ea typeface="Roboto"/>
                  <a:cs typeface="Roboto"/>
                  <a:sym typeface="Roboto"/>
                </a:rPr>
                <a:t>User Accounts</a:t>
              </a:r>
              <a:endParaRPr sz="1600">
                <a:solidFill>
                  <a:srgbClr val="FFFFFF"/>
                </a:solidFill>
                <a:latin typeface="Roboto"/>
                <a:ea typeface="Roboto"/>
                <a:cs typeface="Roboto"/>
                <a:sym typeface="Roboto"/>
              </a:endParaRPr>
            </a:p>
          </p:txBody>
        </p:sp>
        <p:sp>
          <p:nvSpPr>
            <p:cNvPr id="2331" name="Google Shape;2331;p12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1000">
                <a:solidFill>
                  <a:srgbClr val="FFFFFF"/>
                </a:solidFill>
              </a:endParaRPr>
            </a:p>
          </p:txBody>
        </p:sp>
      </p:grpSp>
      <p:sp>
        <p:nvSpPr>
          <p:cNvPr id="2332" name="Google Shape;2332;p125"/>
          <p:cNvSpPr txBox="1">
            <a:spLocks noGrp="1"/>
          </p:cNvSpPr>
          <p:nvPr>
            <p:ph type="subTitle" idx="1"/>
          </p:nvPr>
        </p:nvSpPr>
        <p:spPr>
          <a:xfrm>
            <a:off x="3769114" y="2113025"/>
            <a:ext cx="5158200" cy="60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The basic, standard account type for users at your organization.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These accounts usually have limited privileges.</a:t>
            </a:r>
            <a:endParaRPr sz="1300">
              <a:solidFill>
                <a:schemeClr val="dk1"/>
              </a:solidFill>
              <a:latin typeface="Roboto"/>
              <a:ea typeface="Roboto"/>
              <a:cs typeface="Roboto"/>
              <a:sym typeface="Roboto"/>
            </a:endParaRPr>
          </a:p>
        </p:txBody>
      </p:sp>
      <p:sp>
        <p:nvSpPr>
          <p:cNvPr id="2333" name="Google Shape;2333;p125"/>
          <p:cNvSpPr/>
          <p:nvPr/>
        </p:nvSpPr>
        <p:spPr>
          <a:xfrm>
            <a:off x="3601450" y="2939750"/>
            <a:ext cx="53259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nvGrpSpPr>
          <p:cNvPr id="2334" name="Google Shape;2334;p125"/>
          <p:cNvGrpSpPr/>
          <p:nvPr/>
        </p:nvGrpSpPr>
        <p:grpSpPr>
          <a:xfrm>
            <a:off x="2235638" y="2939750"/>
            <a:ext cx="1274139" cy="621300"/>
            <a:chOff x="-40050" y="1378825"/>
            <a:chExt cx="1274139" cy="621300"/>
          </a:xfrm>
        </p:grpSpPr>
        <p:sp>
          <p:nvSpPr>
            <p:cNvPr id="2335" name="Google Shape;2335;p125"/>
            <p:cNvSpPr/>
            <p:nvPr/>
          </p:nvSpPr>
          <p:spPr>
            <a:xfrm>
              <a:off x="-40050" y="1378825"/>
              <a:ext cx="11925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600">
                  <a:solidFill>
                    <a:srgbClr val="FFFFFF"/>
                  </a:solidFill>
                  <a:latin typeface="Roboto"/>
                  <a:ea typeface="Roboto"/>
                  <a:cs typeface="Roboto"/>
                  <a:sym typeface="Roboto"/>
                </a:rPr>
                <a:t>Guest Accounts</a:t>
              </a:r>
              <a:endParaRPr sz="1600">
                <a:solidFill>
                  <a:srgbClr val="FFFFFF"/>
                </a:solidFill>
                <a:latin typeface="Roboto"/>
                <a:ea typeface="Roboto"/>
                <a:cs typeface="Roboto"/>
                <a:sym typeface="Roboto"/>
              </a:endParaRPr>
            </a:p>
          </p:txBody>
        </p:sp>
        <p:sp>
          <p:nvSpPr>
            <p:cNvPr id="2336" name="Google Shape;2336;p12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1000">
                <a:solidFill>
                  <a:srgbClr val="FFFFFF"/>
                </a:solidFill>
              </a:endParaRPr>
            </a:p>
          </p:txBody>
        </p:sp>
      </p:grpSp>
      <p:sp>
        <p:nvSpPr>
          <p:cNvPr id="2337" name="Google Shape;2337;p125"/>
          <p:cNvSpPr txBox="1">
            <a:spLocks noGrp="1"/>
          </p:cNvSpPr>
          <p:nvPr>
            <p:ph type="subTitle" idx="2"/>
          </p:nvPr>
        </p:nvSpPr>
        <p:spPr>
          <a:xfrm>
            <a:off x="3769114" y="2958925"/>
            <a:ext cx="4989300" cy="60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For non-employees who need limited access to your organization’s resources.</a:t>
            </a:r>
            <a:endParaRPr sz="1300">
              <a:solidFill>
                <a:schemeClr val="dk1"/>
              </a:solidFill>
              <a:latin typeface="Roboto"/>
              <a:ea typeface="Roboto"/>
              <a:cs typeface="Roboto"/>
              <a:sym typeface="Roboto"/>
            </a:endParaRPr>
          </a:p>
        </p:txBody>
      </p:sp>
      <p:sp>
        <p:nvSpPr>
          <p:cNvPr id="2338" name="Google Shape;2338;p125"/>
          <p:cNvSpPr/>
          <p:nvPr/>
        </p:nvSpPr>
        <p:spPr>
          <a:xfrm>
            <a:off x="3601450" y="3765125"/>
            <a:ext cx="53259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nvGrpSpPr>
          <p:cNvPr id="2339" name="Google Shape;2339;p125"/>
          <p:cNvGrpSpPr/>
          <p:nvPr/>
        </p:nvGrpSpPr>
        <p:grpSpPr>
          <a:xfrm>
            <a:off x="2235638" y="3765125"/>
            <a:ext cx="1274139" cy="621300"/>
            <a:chOff x="-40050" y="1378825"/>
            <a:chExt cx="1274139" cy="621300"/>
          </a:xfrm>
        </p:grpSpPr>
        <p:sp>
          <p:nvSpPr>
            <p:cNvPr id="2340" name="Google Shape;2340;p125"/>
            <p:cNvSpPr/>
            <p:nvPr/>
          </p:nvSpPr>
          <p:spPr>
            <a:xfrm>
              <a:off x="-40050" y="1378825"/>
              <a:ext cx="11925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600">
                  <a:solidFill>
                    <a:srgbClr val="FFFFFF"/>
                  </a:solidFill>
                  <a:latin typeface="Roboto"/>
                  <a:ea typeface="Roboto"/>
                  <a:cs typeface="Roboto"/>
                  <a:sym typeface="Roboto"/>
                </a:rPr>
                <a:t>Privileged Accounts</a:t>
              </a:r>
              <a:endParaRPr sz="1600">
                <a:solidFill>
                  <a:srgbClr val="FFFFFF"/>
                </a:solidFill>
                <a:latin typeface="Roboto"/>
                <a:ea typeface="Roboto"/>
                <a:cs typeface="Roboto"/>
                <a:sym typeface="Roboto"/>
              </a:endParaRPr>
            </a:p>
          </p:txBody>
        </p:sp>
        <p:sp>
          <p:nvSpPr>
            <p:cNvPr id="2341" name="Google Shape;2341;p12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1000">
                <a:solidFill>
                  <a:srgbClr val="FFFFFF"/>
                </a:solidFill>
              </a:endParaRPr>
            </a:p>
          </p:txBody>
        </p:sp>
      </p:grpSp>
      <p:sp>
        <p:nvSpPr>
          <p:cNvPr id="2342" name="Google Shape;2342;p125"/>
          <p:cNvSpPr txBox="1">
            <a:spLocks noGrp="1"/>
          </p:cNvSpPr>
          <p:nvPr>
            <p:ph type="subTitle" idx="3"/>
          </p:nvPr>
        </p:nvSpPr>
        <p:spPr>
          <a:xfrm>
            <a:off x="3769116" y="3784300"/>
            <a:ext cx="4989300" cy="60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Greater access than user accounts and are provided to managers and system administrators.</a:t>
            </a:r>
            <a:endParaRPr sz="1300">
              <a:solidFill>
                <a:schemeClr val="dk1"/>
              </a:solidFill>
              <a:latin typeface="Roboto"/>
              <a:ea typeface="Roboto"/>
              <a:cs typeface="Roboto"/>
              <a:sym typeface="Roboto"/>
            </a:endParaRPr>
          </a:p>
        </p:txBody>
      </p:sp>
      <p:sp>
        <p:nvSpPr>
          <p:cNvPr id="2343" name="Google Shape;2343;p125"/>
          <p:cNvSpPr txBox="1">
            <a:spLocks noGrp="1"/>
          </p:cNvSpPr>
          <p:nvPr>
            <p:ph type="subTitle" idx="4"/>
          </p:nvPr>
        </p:nvSpPr>
        <p:spPr>
          <a:xfrm>
            <a:off x="269675" y="1273300"/>
            <a:ext cx="1474200" cy="195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a:solidFill>
                  <a:schemeClr val="lt1"/>
                </a:solidFill>
                <a:latin typeface="Roboto"/>
                <a:ea typeface="Roboto"/>
                <a:cs typeface="Roboto"/>
                <a:sym typeface="Roboto"/>
              </a:rPr>
              <a:t>Given a scenario, implement authentication and authorization solutions</a:t>
            </a:r>
            <a:r>
              <a:rPr lang="en" sz="1600">
                <a:solidFill>
                  <a:schemeClr val="lt1"/>
                </a:solidFill>
                <a:latin typeface="Roboto"/>
                <a:ea typeface="Roboto"/>
                <a:cs typeface="Roboto"/>
                <a:sym typeface="Roboto"/>
              </a:rPr>
              <a:t>.</a:t>
            </a:r>
            <a:endParaRPr sz="1800">
              <a:solidFill>
                <a:srgbClr val="FFFFFF"/>
              </a:solidFill>
              <a:latin typeface="Roboto"/>
              <a:ea typeface="Roboto"/>
              <a:cs typeface="Roboto"/>
              <a:sym typeface="Roboto"/>
            </a:endParaRPr>
          </a:p>
        </p:txBody>
      </p:sp>
      <p:sp>
        <p:nvSpPr>
          <p:cNvPr id="2344" name="Google Shape;2344;p125"/>
          <p:cNvSpPr txBox="1"/>
          <p:nvPr/>
        </p:nvSpPr>
        <p:spPr>
          <a:xfrm>
            <a:off x="1810425" y="1548000"/>
            <a:ext cx="7333500" cy="270600"/>
          </a:xfrm>
          <a:prstGeom prst="rect">
            <a:avLst/>
          </a:prstGeom>
          <a:solidFill>
            <a:srgbClr val="FEDB77"/>
          </a:solidFill>
          <a:ln>
            <a:noFill/>
          </a:ln>
        </p:spPr>
        <p:txBody>
          <a:bodyPr spcFirstLastPara="1" wrap="square" lIns="0" tIns="18275" rIns="91425" bIns="91425" anchor="t" anchorCtr="0">
            <a:noAutofit/>
          </a:bodyPr>
          <a:lstStyle/>
          <a:p>
            <a:pPr marL="0" lvl="0" indent="0" algn="ctr" rtl="0">
              <a:spcBef>
                <a:spcPts val="0"/>
              </a:spcBef>
              <a:spcAft>
                <a:spcPts val="800"/>
              </a:spcAft>
              <a:buNone/>
            </a:pPr>
            <a:r>
              <a:rPr lang="en">
                <a:solidFill>
                  <a:schemeClr val="dk1"/>
                </a:solidFill>
                <a:latin typeface="Roboto Medium"/>
                <a:ea typeface="Roboto Medium"/>
                <a:cs typeface="Roboto Medium"/>
                <a:sym typeface="Roboto Medium"/>
              </a:rPr>
              <a:t>Account types:</a:t>
            </a:r>
            <a:endParaRPr>
              <a:latin typeface="Roboto Medium"/>
              <a:ea typeface="Roboto Medium"/>
              <a:cs typeface="Roboto Medium"/>
              <a:sym typeface="Roboto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126"/>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26"/>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1" name="Google Shape;2351;p126"/>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sp>
        <p:nvSpPr>
          <p:cNvPr id="2352" name="Google Shape;2352;p126"/>
          <p:cNvSpPr txBox="1">
            <a:spLocks noGrp="1"/>
          </p:cNvSpPr>
          <p:nvPr>
            <p:ph type="body" idx="3"/>
          </p:nvPr>
        </p:nvSpPr>
        <p:spPr>
          <a:xfrm>
            <a:off x="457200" y="650275"/>
            <a:ext cx="54693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An external auditor needs limited access to your organization. What type of account should you provide them?</a:t>
            </a:r>
            <a:endParaRPr sz="1600">
              <a:solidFill>
                <a:schemeClr val="dk1"/>
              </a:solidFill>
              <a:latin typeface="Roboto Medium"/>
              <a:ea typeface="Roboto Medium"/>
              <a:cs typeface="Roboto Medium"/>
              <a:sym typeface="Roboto Medium"/>
            </a:endParaRPr>
          </a:p>
          <a:p>
            <a:pPr marL="0" lvl="0" indent="0" algn="l" rtl="0">
              <a:lnSpc>
                <a:spcPct val="115000"/>
              </a:lnSpc>
              <a:spcBef>
                <a:spcPts val="1200"/>
              </a:spcBef>
              <a:spcAft>
                <a:spcPts val="0"/>
              </a:spcAft>
              <a:buNone/>
            </a:pPr>
            <a:endParaRPr sz="1600">
              <a:solidFill>
                <a:schemeClr val="dk1"/>
              </a:solidFill>
              <a:latin typeface="Roboto Medium"/>
              <a:ea typeface="Roboto Medium"/>
              <a:cs typeface="Roboto Medium"/>
              <a:sym typeface="Roboto Medium"/>
            </a:endParaRPr>
          </a:p>
          <a:p>
            <a:pPr marL="320040" lvl="0" indent="-186690" algn="l" rtl="0">
              <a:lnSpc>
                <a:spcPct val="114000"/>
              </a:lnSpc>
              <a:spcBef>
                <a:spcPts val="1200"/>
              </a:spcBef>
              <a:spcAft>
                <a:spcPts val="0"/>
              </a:spcAft>
              <a:buClr>
                <a:srgbClr val="0B5394"/>
              </a:buClr>
              <a:buSzPts val="1500"/>
              <a:buAutoNum type="alphaUcPeriod"/>
            </a:pPr>
            <a:r>
              <a:rPr lang="en" sz="1500">
                <a:solidFill>
                  <a:schemeClr val="dk1"/>
                </a:solidFill>
              </a:rPr>
              <a:t>Guest account</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User account</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Sudo account</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Service account</a:t>
            </a:r>
            <a:endParaRPr sz="1500">
              <a:solidFill>
                <a:schemeClr val="dk1"/>
              </a:solidFill>
            </a:endParaRPr>
          </a:p>
        </p:txBody>
      </p:sp>
      <p:cxnSp>
        <p:nvCxnSpPr>
          <p:cNvPr id="2353" name="Google Shape;2353;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54" name="Google Shape;2354;p126"/>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355" name="Google Shape;2355;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2356" name="Google Shape;2356;p126"/>
          <p:cNvPicPr preferRelativeResize="0"/>
          <p:nvPr/>
        </p:nvPicPr>
        <p:blipFill>
          <a:blip r:embed="rId3">
            <a:alphaModFix/>
          </a:blip>
          <a:stretch>
            <a:fillRect/>
          </a:stretch>
        </p:blipFill>
        <p:spPr>
          <a:xfrm>
            <a:off x="5712875" y="2483132"/>
            <a:ext cx="3231100" cy="24233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27"/>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27"/>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63" name="Google Shape;2363;p127"/>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cxnSp>
        <p:nvCxnSpPr>
          <p:cNvPr id="2364" name="Google Shape;2364;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5" name="Google Shape;2365;p127"/>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366" name="Google Shape;2366;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367" name="Google Shape;2367;p127"/>
          <p:cNvSpPr/>
          <p:nvPr/>
        </p:nvSpPr>
        <p:spPr>
          <a:xfrm>
            <a:off x="769775" y="2187550"/>
            <a:ext cx="1806000" cy="269400"/>
          </a:xfrm>
          <a:prstGeom prst="roundRect">
            <a:avLst>
              <a:gd name="adj" fmla="val 16667"/>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27"/>
          <p:cNvSpPr txBox="1">
            <a:spLocks noGrp="1"/>
          </p:cNvSpPr>
          <p:nvPr>
            <p:ph type="body" idx="3"/>
          </p:nvPr>
        </p:nvSpPr>
        <p:spPr>
          <a:xfrm>
            <a:off x="457200" y="650275"/>
            <a:ext cx="5469300" cy="26829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An external auditor needs limited access to your organization. What type of account should you provide them?</a:t>
            </a:r>
            <a:endParaRPr sz="1600">
              <a:solidFill>
                <a:schemeClr val="dk1"/>
              </a:solidFill>
              <a:latin typeface="Roboto Medium"/>
              <a:ea typeface="Roboto Medium"/>
              <a:cs typeface="Roboto Medium"/>
              <a:sym typeface="Roboto Medium"/>
            </a:endParaRPr>
          </a:p>
          <a:p>
            <a:pPr marL="0" lvl="0" indent="0" algn="l" rtl="0">
              <a:lnSpc>
                <a:spcPct val="115000"/>
              </a:lnSpc>
              <a:spcBef>
                <a:spcPts val="1200"/>
              </a:spcBef>
              <a:spcAft>
                <a:spcPts val="0"/>
              </a:spcAft>
              <a:buClr>
                <a:schemeClr val="dk1"/>
              </a:buClr>
              <a:buSzPts val="1100"/>
              <a:buFont typeface="Arial"/>
              <a:buNone/>
            </a:pPr>
            <a:endParaRPr sz="1600">
              <a:solidFill>
                <a:schemeClr val="dk1"/>
              </a:solidFill>
              <a:latin typeface="Roboto Medium"/>
              <a:ea typeface="Roboto Medium"/>
              <a:cs typeface="Roboto Medium"/>
              <a:sym typeface="Roboto Medium"/>
            </a:endParaRPr>
          </a:p>
          <a:p>
            <a:pPr marL="320040" lvl="0" indent="-186690" algn="l" rtl="0">
              <a:lnSpc>
                <a:spcPct val="114000"/>
              </a:lnSpc>
              <a:spcBef>
                <a:spcPts val="1200"/>
              </a:spcBef>
              <a:spcAft>
                <a:spcPts val="0"/>
              </a:spcAft>
              <a:buClr>
                <a:srgbClr val="0B5394"/>
              </a:buClr>
              <a:buSzPts val="1500"/>
              <a:buAutoNum type="alphaUcPeriod"/>
            </a:pPr>
            <a:r>
              <a:rPr lang="en" sz="1500" b="1">
                <a:solidFill>
                  <a:schemeClr val="dk1"/>
                </a:solidFill>
              </a:rPr>
              <a:t>Guest account</a:t>
            </a:r>
            <a:endParaRPr sz="1500" b="1">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User account</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Sudo account</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Service account</a:t>
            </a:r>
            <a:endParaRPr sz="1600">
              <a:solidFill>
                <a:schemeClr val="dk1"/>
              </a:solidFill>
              <a:latin typeface="Roboto Medium"/>
              <a:ea typeface="Roboto Medium"/>
              <a:cs typeface="Roboto Medium"/>
              <a:sym typeface="Roboto Medium"/>
            </a:endParaRPr>
          </a:p>
        </p:txBody>
      </p:sp>
      <p:pic>
        <p:nvPicPr>
          <p:cNvPr id="2369" name="Google Shape;2369;p127"/>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370" name="Google Shape;2370;p127"/>
          <p:cNvSpPr txBox="1"/>
          <p:nvPr/>
        </p:nvSpPr>
        <p:spPr>
          <a:xfrm>
            <a:off x="769775" y="3089950"/>
            <a:ext cx="4687200" cy="3000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571500" lvl="0" indent="-317500" algn="l" rtl="0">
              <a:lnSpc>
                <a:spcPct val="115000"/>
              </a:lnSpc>
              <a:spcBef>
                <a:spcPts val="0"/>
              </a:spcBef>
              <a:spcAft>
                <a:spcPts val="0"/>
              </a:spcAft>
              <a:buSzPts val="1400"/>
              <a:buFont typeface="Roboto"/>
              <a:buChar char="●"/>
            </a:pPr>
            <a:r>
              <a:rPr lang="en">
                <a:latin typeface="Roboto"/>
                <a:ea typeface="Roboto"/>
                <a:cs typeface="Roboto"/>
                <a:sym typeface="Roboto"/>
              </a:rPr>
              <a:t>You would provide a guest account to a non-employee who needs limited access.</a:t>
            </a:r>
            <a:endParaRPr>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12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Mins</a:t>
            </a:r>
            <a:endParaRPr/>
          </a:p>
        </p:txBody>
      </p:sp>
      <p:sp>
        <p:nvSpPr>
          <p:cNvPr id="2376" name="Google Shape;2376;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377" name="Google Shape;2377;p12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Security+ IAM </a:t>
            </a:r>
            <a:endParaRPr>
              <a:latin typeface="Roboto Light"/>
              <a:ea typeface="Roboto Light"/>
              <a:cs typeface="Roboto Light"/>
              <a:sym typeface="Roboto Light"/>
            </a:endParaRPr>
          </a:p>
          <a:p>
            <a:pPr marL="0" lvl="0" indent="0" algn="l" rtl="0">
              <a:lnSpc>
                <a:spcPct val="115000"/>
              </a:lnSpc>
              <a:spcBef>
                <a:spcPts val="1000"/>
              </a:spcBef>
              <a:spcAft>
                <a:spcPts val="0"/>
              </a:spcAft>
              <a:buClr>
                <a:schemeClr val="dk1"/>
              </a:buClr>
              <a:buSzPts val="1100"/>
              <a:buFont typeface="Arial"/>
              <a:buNone/>
            </a:pPr>
            <a:r>
              <a:rPr lang="en" sz="2000">
                <a:latin typeface="Roboto Light"/>
                <a:ea typeface="Roboto Light"/>
                <a:cs typeface="Roboto Light"/>
                <a:sym typeface="Roboto Light"/>
              </a:rPr>
              <a:t>In this activity, you will complete a quiz of PBQ </a:t>
            </a:r>
            <a:br>
              <a:rPr lang="en" sz="2000">
                <a:latin typeface="Roboto Light"/>
                <a:ea typeface="Roboto Light"/>
                <a:cs typeface="Roboto Light"/>
                <a:sym typeface="Roboto Light"/>
              </a:rPr>
            </a:br>
            <a:r>
              <a:rPr lang="en" sz="2000">
                <a:latin typeface="Roboto Light"/>
                <a:ea typeface="Roboto Light"/>
                <a:cs typeface="Roboto Light"/>
                <a:sym typeface="Roboto Light"/>
              </a:rPr>
              <a:t>and multiple choice questions from the </a:t>
            </a:r>
            <a:br>
              <a:rPr lang="en" sz="2000">
                <a:latin typeface="Roboto Light"/>
                <a:ea typeface="Roboto Light"/>
                <a:cs typeface="Roboto Light"/>
                <a:sym typeface="Roboto Light"/>
              </a:rPr>
            </a:br>
            <a:r>
              <a:rPr lang="en" sz="2000">
                <a:latin typeface="Roboto Light"/>
                <a:ea typeface="Roboto Light"/>
                <a:cs typeface="Roboto Light"/>
                <a:sym typeface="Roboto Light"/>
              </a:rPr>
              <a:t>Identity and Access Management topics.</a:t>
            </a:r>
            <a:endParaRPr sz="2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6"/>
        <p:cNvGrpSpPr/>
        <p:nvPr/>
      </p:nvGrpSpPr>
      <p:grpSpPr>
        <a:xfrm>
          <a:off x="0" y="0"/>
          <a:ext cx="0" cy="0"/>
          <a:chOff x="0" y="0"/>
          <a:chExt cx="0" cy="0"/>
        </a:xfrm>
      </p:grpSpPr>
      <p:sp>
        <p:nvSpPr>
          <p:cNvPr id="2387" name="Google Shape;2387;p13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Architecture and </a:t>
            </a:r>
            <a:br>
              <a:rPr lang="en"/>
            </a:br>
            <a:r>
              <a:rPr lang="en"/>
              <a:t>Design Domain</a:t>
            </a:r>
            <a:endParaRPr/>
          </a:p>
        </p:txBody>
      </p:sp>
      <p:sp>
        <p:nvSpPr>
          <p:cNvPr id="2388" name="Google Shape;2388;p1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389" name="Google Shape;2389;p13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pic>
        <p:nvPicPr>
          <p:cNvPr id="2394" name="Google Shape;2394;p131"/>
          <p:cNvPicPr preferRelativeResize="0"/>
          <p:nvPr/>
        </p:nvPicPr>
        <p:blipFill rotWithShape="1">
          <a:blip r:embed="rId3">
            <a:alphaModFix/>
          </a:blip>
          <a:srcRect l="6195" r="9402"/>
          <a:stretch/>
        </p:blipFill>
        <p:spPr>
          <a:xfrm>
            <a:off x="3367600" y="0"/>
            <a:ext cx="5788704" cy="5143500"/>
          </a:xfrm>
          <a:prstGeom prst="rect">
            <a:avLst/>
          </a:prstGeom>
          <a:noFill/>
          <a:ln>
            <a:noFill/>
          </a:ln>
        </p:spPr>
      </p:pic>
      <p:sp>
        <p:nvSpPr>
          <p:cNvPr id="2395" name="Google Shape;2395;p131"/>
          <p:cNvSpPr txBox="1"/>
          <p:nvPr/>
        </p:nvSpPr>
        <p:spPr>
          <a:xfrm>
            <a:off x="-6150" y="0"/>
            <a:ext cx="3373800" cy="5143500"/>
          </a:xfrm>
          <a:prstGeom prst="rect">
            <a:avLst/>
          </a:prstGeom>
          <a:solidFill>
            <a:srgbClr val="DF0305"/>
          </a:solidFill>
          <a:ln>
            <a:noFill/>
          </a:ln>
        </p:spPr>
        <p:txBody>
          <a:bodyPr spcFirstLastPara="1" wrap="square" lIns="320025" tIns="1280150" rIns="0" bIns="91425" anchor="t" anchorCtr="0">
            <a:noAutofit/>
          </a:bodyPr>
          <a:lstStyle/>
          <a:p>
            <a:pPr marL="0" lvl="0" indent="0" algn="l" rtl="0">
              <a:lnSpc>
                <a:spcPct val="115000"/>
              </a:lnSpc>
              <a:spcBef>
                <a:spcPts val="0"/>
              </a:spcBef>
              <a:spcAft>
                <a:spcPts val="0"/>
              </a:spcAft>
              <a:buNone/>
            </a:pPr>
            <a:r>
              <a:rPr lang="en" sz="2000">
                <a:solidFill>
                  <a:schemeClr val="lt1"/>
                </a:solidFill>
                <a:latin typeface="Roboto Medium"/>
                <a:ea typeface="Roboto Medium"/>
                <a:cs typeface="Roboto Medium"/>
                <a:sym typeface="Roboto Medium"/>
              </a:rPr>
              <a:t>Architecture and Design</a:t>
            </a:r>
            <a:r>
              <a:rPr lang="en" sz="2000" b="1">
                <a:solidFill>
                  <a:schemeClr val="lt1"/>
                </a:solidFill>
                <a:latin typeface="Roboto"/>
                <a:ea typeface="Roboto"/>
                <a:cs typeface="Roboto"/>
                <a:sym typeface="Roboto"/>
              </a:rPr>
              <a:t> </a:t>
            </a:r>
            <a:r>
              <a:rPr lang="en" sz="2000">
                <a:solidFill>
                  <a:schemeClr val="lt1"/>
                </a:solidFill>
                <a:latin typeface="Roboto Light"/>
                <a:ea typeface="Roboto Light"/>
                <a:cs typeface="Roboto Light"/>
                <a:sym typeface="Roboto Light"/>
              </a:rPr>
              <a:t>covers the processes </a:t>
            </a:r>
            <a:br>
              <a:rPr lang="en" sz="2000">
                <a:solidFill>
                  <a:schemeClr val="lt1"/>
                </a:solidFill>
                <a:latin typeface="Roboto Light"/>
                <a:ea typeface="Roboto Light"/>
                <a:cs typeface="Roboto Light"/>
                <a:sym typeface="Roboto Light"/>
              </a:rPr>
            </a:br>
            <a:r>
              <a:rPr lang="en" sz="2000">
                <a:solidFill>
                  <a:schemeClr val="lt1"/>
                </a:solidFill>
                <a:latin typeface="Roboto Light"/>
                <a:ea typeface="Roboto Light"/>
                <a:cs typeface="Roboto Light"/>
                <a:sym typeface="Roboto Light"/>
              </a:rPr>
              <a:t>and controls used </a:t>
            </a:r>
            <a:br>
              <a:rPr lang="en" sz="2000">
                <a:solidFill>
                  <a:schemeClr val="lt1"/>
                </a:solidFill>
                <a:latin typeface="Roboto Light"/>
                <a:ea typeface="Roboto Light"/>
                <a:cs typeface="Roboto Light"/>
                <a:sym typeface="Roboto Light"/>
              </a:rPr>
            </a:br>
            <a:r>
              <a:rPr lang="en" sz="2000">
                <a:solidFill>
                  <a:schemeClr val="lt1"/>
                </a:solidFill>
                <a:latin typeface="Roboto Light"/>
                <a:ea typeface="Roboto Light"/>
                <a:cs typeface="Roboto Light"/>
                <a:sym typeface="Roboto Light"/>
              </a:rPr>
              <a:t>to protect the confidentiality, integrity, and availability of an organization's data.</a:t>
            </a:r>
            <a:endParaRPr sz="2000">
              <a:solidFill>
                <a:srgbClr val="FFFFFF"/>
              </a:solidFill>
              <a:latin typeface="Roboto Light"/>
              <a:ea typeface="Roboto Light"/>
              <a:cs typeface="Roboto Light"/>
              <a:sym typeface="Roboto Light"/>
            </a:endParaRPr>
          </a:p>
        </p:txBody>
      </p:sp>
      <p:sp>
        <p:nvSpPr>
          <p:cNvPr id="2396" name="Google Shape;2396;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27</a:t>
            </a:fld>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400"/>
        <p:cNvGrpSpPr/>
        <p:nvPr/>
      </p:nvGrpSpPr>
      <p:grpSpPr>
        <a:xfrm>
          <a:off x="0" y="0"/>
          <a:ext cx="0" cy="0"/>
          <a:chOff x="0" y="0"/>
          <a:chExt cx="0" cy="0"/>
        </a:xfrm>
      </p:grpSpPr>
      <p:sp>
        <p:nvSpPr>
          <p:cNvPr id="2401" name="Google Shape;2401;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Architecture and Design </a:t>
            </a:r>
            <a:endParaRPr/>
          </a:p>
        </p:txBody>
      </p:sp>
      <p:sp>
        <p:nvSpPr>
          <p:cNvPr id="2402" name="Google Shape;2402;p132"/>
          <p:cNvSpPr txBox="1">
            <a:spLocks noGrp="1"/>
          </p:cNvSpPr>
          <p:nvPr>
            <p:ph type="subTitle" idx="1"/>
          </p:nvPr>
        </p:nvSpPr>
        <p:spPr>
          <a:xfrm>
            <a:off x="0" y="5997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domain consists of eight sub domains:</a:t>
            </a:r>
            <a:endParaRPr/>
          </a:p>
        </p:txBody>
      </p:sp>
      <p:sp>
        <p:nvSpPr>
          <p:cNvPr id="2403" name="Google Shape;2403;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404" name="Google Shape;2404;p132"/>
          <p:cNvSpPr/>
          <p:nvPr/>
        </p:nvSpPr>
        <p:spPr>
          <a:xfrm>
            <a:off x="1179113" y="3644409"/>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5" name="Google Shape;2405;p132"/>
          <p:cNvGrpSpPr/>
          <p:nvPr/>
        </p:nvGrpSpPr>
        <p:grpSpPr>
          <a:xfrm>
            <a:off x="457427" y="3644438"/>
            <a:ext cx="602564" cy="377174"/>
            <a:chOff x="457200" y="1466425"/>
            <a:chExt cx="776900" cy="486300"/>
          </a:xfrm>
        </p:grpSpPr>
        <p:sp>
          <p:nvSpPr>
            <p:cNvPr id="2406" name="Google Shape;2406;p132"/>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07" name="Google Shape;2407;p132"/>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08" name="Google Shape;2408;p132"/>
          <p:cNvSpPr txBox="1">
            <a:spLocks noGrp="1"/>
          </p:cNvSpPr>
          <p:nvPr>
            <p:ph type="subTitle" idx="1"/>
          </p:nvPr>
        </p:nvSpPr>
        <p:spPr>
          <a:xfrm>
            <a:off x="1302094" y="3644525"/>
            <a:ext cx="74916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Explain the importance of physical security controls.</a:t>
            </a:r>
            <a:endParaRPr sz="1300">
              <a:latin typeface="Roboto"/>
              <a:ea typeface="Roboto"/>
              <a:cs typeface="Roboto"/>
              <a:sym typeface="Roboto"/>
            </a:endParaRPr>
          </a:p>
        </p:txBody>
      </p:sp>
      <p:sp>
        <p:nvSpPr>
          <p:cNvPr id="2409" name="Google Shape;2409;p132"/>
          <p:cNvSpPr/>
          <p:nvPr/>
        </p:nvSpPr>
        <p:spPr>
          <a:xfrm>
            <a:off x="1179000" y="4082513"/>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0" name="Google Shape;2410;p132"/>
          <p:cNvGrpSpPr/>
          <p:nvPr/>
        </p:nvGrpSpPr>
        <p:grpSpPr>
          <a:xfrm>
            <a:off x="457315" y="4082542"/>
            <a:ext cx="602564" cy="377174"/>
            <a:chOff x="457200" y="1466425"/>
            <a:chExt cx="776900" cy="486300"/>
          </a:xfrm>
        </p:grpSpPr>
        <p:sp>
          <p:nvSpPr>
            <p:cNvPr id="2411" name="Google Shape;2411;p132"/>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2" name="Google Shape;2412;p132"/>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13" name="Google Shape;2413;p132"/>
          <p:cNvSpPr txBox="1">
            <a:spLocks noGrp="1"/>
          </p:cNvSpPr>
          <p:nvPr>
            <p:ph type="subTitle" idx="2"/>
          </p:nvPr>
        </p:nvSpPr>
        <p:spPr>
          <a:xfrm>
            <a:off x="1302115" y="4082650"/>
            <a:ext cx="74916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Summarize the basics of cryptographic concepts.</a:t>
            </a:r>
            <a:endParaRPr sz="1300">
              <a:latin typeface="Roboto"/>
              <a:ea typeface="Roboto"/>
              <a:cs typeface="Roboto"/>
              <a:sym typeface="Roboto"/>
            </a:endParaRPr>
          </a:p>
        </p:txBody>
      </p:sp>
      <p:sp>
        <p:nvSpPr>
          <p:cNvPr id="2414" name="Google Shape;2414;p132"/>
          <p:cNvSpPr/>
          <p:nvPr/>
        </p:nvSpPr>
        <p:spPr>
          <a:xfrm>
            <a:off x="1179063" y="2768034"/>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132"/>
          <p:cNvGrpSpPr/>
          <p:nvPr/>
        </p:nvGrpSpPr>
        <p:grpSpPr>
          <a:xfrm>
            <a:off x="457377" y="2768063"/>
            <a:ext cx="602564" cy="377174"/>
            <a:chOff x="457200" y="1466425"/>
            <a:chExt cx="776900" cy="486300"/>
          </a:xfrm>
        </p:grpSpPr>
        <p:sp>
          <p:nvSpPr>
            <p:cNvPr id="2416" name="Google Shape;2416;p132"/>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17" name="Google Shape;2417;p132"/>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18" name="Google Shape;2418;p132"/>
          <p:cNvSpPr txBox="1">
            <a:spLocks noGrp="1"/>
          </p:cNvSpPr>
          <p:nvPr>
            <p:ph type="subTitle" idx="3"/>
          </p:nvPr>
        </p:nvSpPr>
        <p:spPr>
          <a:xfrm>
            <a:off x="1302052" y="2768150"/>
            <a:ext cx="74916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Given a scenario, implement cybersecurity resilience.</a:t>
            </a:r>
            <a:endParaRPr sz="1300">
              <a:latin typeface="Roboto"/>
              <a:ea typeface="Roboto"/>
              <a:cs typeface="Roboto"/>
              <a:sym typeface="Roboto"/>
            </a:endParaRPr>
          </a:p>
        </p:txBody>
      </p:sp>
      <p:sp>
        <p:nvSpPr>
          <p:cNvPr id="2419" name="Google Shape;2419;p132"/>
          <p:cNvSpPr/>
          <p:nvPr/>
        </p:nvSpPr>
        <p:spPr>
          <a:xfrm>
            <a:off x="1178950" y="3206138"/>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0" name="Google Shape;2420;p132"/>
          <p:cNvGrpSpPr/>
          <p:nvPr/>
        </p:nvGrpSpPr>
        <p:grpSpPr>
          <a:xfrm>
            <a:off x="457265" y="3206167"/>
            <a:ext cx="602564" cy="377174"/>
            <a:chOff x="457200" y="1466425"/>
            <a:chExt cx="776900" cy="486300"/>
          </a:xfrm>
        </p:grpSpPr>
        <p:sp>
          <p:nvSpPr>
            <p:cNvPr id="2421" name="Google Shape;2421;p132"/>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2" name="Google Shape;2422;p132"/>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23" name="Google Shape;2423;p132"/>
          <p:cNvSpPr txBox="1">
            <a:spLocks noGrp="1"/>
          </p:cNvSpPr>
          <p:nvPr>
            <p:ph type="subTitle" idx="4"/>
          </p:nvPr>
        </p:nvSpPr>
        <p:spPr>
          <a:xfrm>
            <a:off x="1302052" y="3206275"/>
            <a:ext cx="74916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Explain the security implications of embedded and specialized systems.</a:t>
            </a:r>
            <a:endParaRPr sz="1300">
              <a:latin typeface="Roboto"/>
              <a:ea typeface="Roboto"/>
              <a:cs typeface="Roboto"/>
              <a:sym typeface="Roboto"/>
            </a:endParaRPr>
          </a:p>
        </p:txBody>
      </p:sp>
      <p:sp>
        <p:nvSpPr>
          <p:cNvPr id="2424" name="Google Shape;2424;p132"/>
          <p:cNvSpPr/>
          <p:nvPr/>
        </p:nvSpPr>
        <p:spPr>
          <a:xfrm>
            <a:off x="1179088" y="1906659"/>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5" name="Google Shape;2425;p132"/>
          <p:cNvGrpSpPr/>
          <p:nvPr/>
        </p:nvGrpSpPr>
        <p:grpSpPr>
          <a:xfrm>
            <a:off x="457402" y="1906688"/>
            <a:ext cx="602564" cy="377174"/>
            <a:chOff x="457200" y="1466425"/>
            <a:chExt cx="776900" cy="486300"/>
          </a:xfrm>
        </p:grpSpPr>
        <p:sp>
          <p:nvSpPr>
            <p:cNvPr id="2426" name="Google Shape;2426;p132"/>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27" name="Google Shape;2427;p132"/>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28" name="Google Shape;2428;p132"/>
          <p:cNvSpPr txBox="1">
            <a:spLocks noGrp="1"/>
          </p:cNvSpPr>
          <p:nvPr>
            <p:ph type="subTitle" idx="5"/>
          </p:nvPr>
        </p:nvSpPr>
        <p:spPr>
          <a:xfrm>
            <a:off x="1312447" y="1906775"/>
            <a:ext cx="74814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Summarize secure application development, deployment, and automation concepts.</a:t>
            </a:r>
            <a:endParaRPr sz="1300">
              <a:latin typeface="Roboto"/>
              <a:ea typeface="Roboto"/>
              <a:cs typeface="Roboto"/>
              <a:sym typeface="Roboto"/>
            </a:endParaRPr>
          </a:p>
        </p:txBody>
      </p:sp>
      <p:sp>
        <p:nvSpPr>
          <p:cNvPr id="2429" name="Google Shape;2429;p132"/>
          <p:cNvSpPr/>
          <p:nvPr/>
        </p:nvSpPr>
        <p:spPr>
          <a:xfrm>
            <a:off x="1178975" y="2344763"/>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2"/>
          <p:cNvGrpSpPr/>
          <p:nvPr/>
        </p:nvGrpSpPr>
        <p:grpSpPr>
          <a:xfrm>
            <a:off x="457290" y="2344792"/>
            <a:ext cx="602564" cy="377174"/>
            <a:chOff x="457200" y="1466425"/>
            <a:chExt cx="776900" cy="486300"/>
          </a:xfrm>
        </p:grpSpPr>
        <p:sp>
          <p:nvSpPr>
            <p:cNvPr id="2431" name="Google Shape;2431;p132"/>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2" name="Google Shape;2432;p132"/>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33" name="Google Shape;2433;p132"/>
          <p:cNvSpPr txBox="1">
            <a:spLocks noGrp="1"/>
          </p:cNvSpPr>
          <p:nvPr>
            <p:ph type="subTitle" idx="6"/>
          </p:nvPr>
        </p:nvSpPr>
        <p:spPr>
          <a:xfrm>
            <a:off x="1301925" y="2344900"/>
            <a:ext cx="74916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Summarize authentication and authorization design concepts.</a:t>
            </a:r>
            <a:endParaRPr sz="1300">
              <a:latin typeface="Roboto"/>
              <a:ea typeface="Roboto"/>
              <a:cs typeface="Roboto"/>
              <a:sym typeface="Roboto"/>
            </a:endParaRPr>
          </a:p>
        </p:txBody>
      </p:sp>
      <p:sp>
        <p:nvSpPr>
          <p:cNvPr id="2434" name="Google Shape;2434;p132"/>
          <p:cNvSpPr/>
          <p:nvPr/>
        </p:nvSpPr>
        <p:spPr>
          <a:xfrm>
            <a:off x="1179038" y="1030284"/>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132"/>
          <p:cNvGrpSpPr/>
          <p:nvPr/>
        </p:nvGrpSpPr>
        <p:grpSpPr>
          <a:xfrm>
            <a:off x="457352" y="1030313"/>
            <a:ext cx="602564" cy="377174"/>
            <a:chOff x="457200" y="1466425"/>
            <a:chExt cx="776900" cy="486300"/>
          </a:xfrm>
        </p:grpSpPr>
        <p:sp>
          <p:nvSpPr>
            <p:cNvPr id="2436" name="Google Shape;2436;p132"/>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37" name="Google Shape;2437;p132"/>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38" name="Google Shape;2438;p132"/>
          <p:cNvSpPr txBox="1">
            <a:spLocks noGrp="1"/>
          </p:cNvSpPr>
          <p:nvPr>
            <p:ph type="subTitle" idx="7"/>
          </p:nvPr>
        </p:nvSpPr>
        <p:spPr>
          <a:xfrm>
            <a:off x="1312300" y="1030400"/>
            <a:ext cx="74814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Explain the importance of security concepts in an enterprise environment.</a:t>
            </a:r>
            <a:endParaRPr sz="1300">
              <a:latin typeface="Roboto"/>
              <a:ea typeface="Roboto"/>
              <a:cs typeface="Roboto"/>
              <a:sym typeface="Roboto"/>
            </a:endParaRPr>
          </a:p>
        </p:txBody>
      </p:sp>
      <p:sp>
        <p:nvSpPr>
          <p:cNvPr id="2439" name="Google Shape;2439;p132"/>
          <p:cNvSpPr/>
          <p:nvPr/>
        </p:nvSpPr>
        <p:spPr>
          <a:xfrm>
            <a:off x="1178925" y="1468388"/>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32"/>
          <p:cNvGrpSpPr/>
          <p:nvPr/>
        </p:nvGrpSpPr>
        <p:grpSpPr>
          <a:xfrm>
            <a:off x="457240" y="1468417"/>
            <a:ext cx="602564" cy="377174"/>
            <a:chOff x="457200" y="1466425"/>
            <a:chExt cx="776900" cy="486300"/>
          </a:xfrm>
        </p:grpSpPr>
        <p:sp>
          <p:nvSpPr>
            <p:cNvPr id="2441" name="Google Shape;2441;p132"/>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2" name="Google Shape;2442;p132"/>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43" name="Google Shape;2443;p132"/>
          <p:cNvSpPr txBox="1">
            <a:spLocks noGrp="1"/>
          </p:cNvSpPr>
          <p:nvPr>
            <p:ph type="subTitle" idx="8"/>
          </p:nvPr>
        </p:nvSpPr>
        <p:spPr>
          <a:xfrm>
            <a:off x="1312300" y="1468525"/>
            <a:ext cx="74814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Summarize virtualization and cloud computing concepts.</a:t>
            </a:r>
            <a:endParaRPr sz="1300">
              <a:latin typeface="Roboto"/>
              <a:ea typeface="Roboto"/>
              <a:cs typeface="Roboto"/>
              <a:sym typeface="Roboto"/>
            </a:endParaRPr>
          </a:p>
        </p:txBody>
      </p:sp>
      <p:sp>
        <p:nvSpPr>
          <p:cNvPr id="2444" name="Google Shape;2444;p132"/>
          <p:cNvSpPr/>
          <p:nvPr/>
        </p:nvSpPr>
        <p:spPr>
          <a:xfrm>
            <a:off x="207225" y="4870050"/>
            <a:ext cx="8663100" cy="105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448"/>
        <p:cNvGrpSpPr/>
        <p:nvPr/>
      </p:nvGrpSpPr>
      <p:grpSpPr>
        <a:xfrm>
          <a:off x="0" y="0"/>
          <a:ext cx="0" cy="0"/>
          <a:chOff x="0" y="0"/>
          <a:chExt cx="0" cy="0"/>
        </a:xfrm>
      </p:grpSpPr>
      <p:sp>
        <p:nvSpPr>
          <p:cNvPr id="2449" name="Google Shape;2449;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Architecture and Design </a:t>
            </a:r>
            <a:endParaRPr/>
          </a:p>
        </p:txBody>
      </p:sp>
      <p:sp>
        <p:nvSpPr>
          <p:cNvPr id="2450" name="Google Shape;2450;p133"/>
          <p:cNvSpPr txBox="1">
            <a:spLocks noGrp="1"/>
          </p:cNvSpPr>
          <p:nvPr>
            <p:ph type="subTitle" idx="1"/>
          </p:nvPr>
        </p:nvSpPr>
        <p:spPr>
          <a:xfrm>
            <a:off x="0" y="5997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domain consists of nine sub domains:</a:t>
            </a:r>
            <a:endParaRPr/>
          </a:p>
        </p:txBody>
      </p:sp>
      <p:sp>
        <p:nvSpPr>
          <p:cNvPr id="2451" name="Google Shape;2451;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452" name="Google Shape;2452;p133"/>
          <p:cNvSpPr/>
          <p:nvPr/>
        </p:nvSpPr>
        <p:spPr>
          <a:xfrm>
            <a:off x="1179113" y="3644409"/>
            <a:ext cx="7691100" cy="377100"/>
          </a:xfrm>
          <a:prstGeom prst="roundRect">
            <a:avLst>
              <a:gd name="adj" fmla="val 16667"/>
            </a:avLst>
          </a:prstGeom>
          <a:solidFill>
            <a:srgbClr val="DF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3" name="Google Shape;2453;p133"/>
          <p:cNvGrpSpPr/>
          <p:nvPr/>
        </p:nvGrpSpPr>
        <p:grpSpPr>
          <a:xfrm>
            <a:off x="457427" y="3644438"/>
            <a:ext cx="602564" cy="377174"/>
            <a:chOff x="457200" y="1466425"/>
            <a:chExt cx="776900" cy="486300"/>
          </a:xfrm>
        </p:grpSpPr>
        <p:sp>
          <p:nvSpPr>
            <p:cNvPr id="2454" name="Google Shape;2454;p133"/>
            <p:cNvSpPr/>
            <p:nvPr/>
          </p:nvSpPr>
          <p:spPr>
            <a:xfrm>
              <a:off x="457200" y="1466425"/>
              <a:ext cx="695400" cy="486300"/>
            </a:xfrm>
            <a:prstGeom prst="roundRect">
              <a:avLst>
                <a:gd name="adj" fmla="val 16667"/>
              </a:avLst>
            </a:prstGeom>
            <a:solidFill>
              <a:srgbClr val="DF03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55" name="Google Shape;2455;p133"/>
            <p:cNvSpPr/>
            <p:nvPr/>
          </p:nvSpPr>
          <p:spPr>
            <a:xfrm rot="5400000">
              <a:off x="973100" y="1624950"/>
              <a:ext cx="333375" cy="188625"/>
            </a:xfrm>
            <a:prstGeom prst="flowChartExtract">
              <a:avLst/>
            </a:prstGeom>
            <a:solidFill>
              <a:srgbClr val="DF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56" name="Google Shape;2456;p133"/>
          <p:cNvSpPr txBox="1">
            <a:spLocks noGrp="1"/>
          </p:cNvSpPr>
          <p:nvPr>
            <p:ph type="subTitle" idx="1"/>
          </p:nvPr>
        </p:nvSpPr>
        <p:spPr>
          <a:xfrm>
            <a:off x="1302094" y="3644525"/>
            <a:ext cx="74916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lt1"/>
                </a:solidFill>
                <a:latin typeface="Roboto"/>
                <a:ea typeface="Roboto"/>
                <a:cs typeface="Roboto"/>
                <a:sym typeface="Roboto"/>
              </a:rPr>
              <a:t>Explain the importance of physical security controls.</a:t>
            </a:r>
            <a:endParaRPr sz="1300">
              <a:solidFill>
                <a:schemeClr val="lt1"/>
              </a:solidFill>
              <a:latin typeface="Roboto"/>
              <a:ea typeface="Roboto"/>
              <a:cs typeface="Roboto"/>
              <a:sym typeface="Roboto"/>
            </a:endParaRPr>
          </a:p>
        </p:txBody>
      </p:sp>
      <p:sp>
        <p:nvSpPr>
          <p:cNvPr id="2457" name="Google Shape;2457;p133"/>
          <p:cNvSpPr/>
          <p:nvPr/>
        </p:nvSpPr>
        <p:spPr>
          <a:xfrm>
            <a:off x="1179000" y="4082513"/>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133"/>
          <p:cNvGrpSpPr/>
          <p:nvPr/>
        </p:nvGrpSpPr>
        <p:grpSpPr>
          <a:xfrm>
            <a:off x="457315" y="4082542"/>
            <a:ext cx="602564" cy="377174"/>
            <a:chOff x="457200" y="1466425"/>
            <a:chExt cx="776900" cy="486300"/>
          </a:xfrm>
        </p:grpSpPr>
        <p:sp>
          <p:nvSpPr>
            <p:cNvPr id="2459" name="Google Shape;2459;p133"/>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60" name="Google Shape;2460;p133"/>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61" name="Google Shape;2461;p133"/>
          <p:cNvSpPr txBox="1">
            <a:spLocks noGrp="1"/>
          </p:cNvSpPr>
          <p:nvPr>
            <p:ph type="subTitle" idx="2"/>
          </p:nvPr>
        </p:nvSpPr>
        <p:spPr>
          <a:xfrm>
            <a:off x="1302115" y="4082650"/>
            <a:ext cx="74916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Summarize the basics of cryptographic concepts.</a:t>
            </a:r>
            <a:endParaRPr sz="1300">
              <a:latin typeface="Roboto"/>
              <a:ea typeface="Roboto"/>
              <a:cs typeface="Roboto"/>
              <a:sym typeface="Roboto"/>
            </a:endParaRPr>
          </a:p>
        </p:txBody>
      </p:sp>
      <p:sp>
        <p:nvSpPr>
          <p:cNvPr id="2462" name="Google Shape;2462;p133"/>
          <p:cNvSpPr/>
          <p:nvPr/>
        </p:nvSpPr>
        <p:spPr>
          <a:xfrm>
            <a:off x="1179063" y="2768034"/>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2463;p133"/>
          <p:cNvGrpSpPr/>
          <p:nvPr/>
        </p:nvGrpSpPr>
        <p:grpSpPr>
          <a:xfrm>
            <a:off x="457377" y="2768063"/>
            <a:ext cx="602564" cy="377174"/>
            <a:chOff x="457200" y="1466425"/>
            <a:chExt cx="776900" cy="486300"/>
          </a:xfrm>
        </p:grpSpPr>
        <p:sp>
          <p:nvSpPr>
            <p:cNvPr id="2464" name="Google Shape;2464;p133"/>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65" name="Google Shape;2465;p133"/>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66" name="Google Shape;2466;p133"/>
          <p:cNvSpPr txBox="1">
            <a:spLocks noGrp="1"/>
          </p:cNvSpPr>
          <p:nvPr>
            <p:ph type="subTitle" idx="3"/>
          </p:nvPr>
        </p:nvSpPr>
        <p:spPr>
          <a:xfrm>
            <a:off x="1302052" y="2768150"/>
            <a:ext cx="74916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Given a scenario, implement cybersecurity resilience.</a:t>
            </a:r>
            <a:endParaRPr sz="1300">
              <a:latin typeface="Roboto"/>
              <a:ea typeface="Roboto"/>
              <a:cs typeface="Roboto"/>
              <a:sym typeface="Roboto"/>
            </a:endParaRPr>
          </a:p>
        </p:txBody>
      </p:sp>
      <p:sp>
        <p:nvSpPr>
          <p:cNvPr id="2467" name="Google Shape;2467;p133"/>
          <p:cNvSpPr/>
          <p:nvPr/>
        </p:nvSpPr>
        <p:spPr>
          <a:xfrm>
            <a:off x="1178950" y="3206138"/>
            <a:ext cx="7691100" cy="377100"/>
          </a:xfrm>
          <a:prstGeom prst="roundRect">
            <a:avLst>
              <a:gd name="adj" fmla="val 16667"/>
            </a:avLst>
          </a:prstGeom>
          <a:solidFill>
            <a:srgbClr val="DF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133"/>
          <p:cNvGrpSpPr/>
          <p:nvPr/>
        </p:nvGrpSpPr>
        <p:grpSpPr>
          <a:xfrm>
            <a:off x="457265" y="3206167"/>
            <a:ext cx="602564" cy="377174"/>
            <a:chOff x="457200" y="1466425"/>
            <a:chExt cx="776900" cy="486300"/>
          </a:xfrm>
        </p:grpSpPr>
        <p:sp>
          <p:nvSpPr>
            <p:cNvPr id="2469" name="Google Shape;2469;p133"/>
            <p:cNvSpPr/>
            <p:nvPr/>
          </p:nvSpPr>
          <p:spPr>
            <a:xfrm>
              <a:off x="457200" y="1466425"/>
              <a:ext cx="695400" cy="486300"/>
            </a:xfrm>
            <a:prstGeom prst="roundRect">
              <a:avLst>
                <a:gd name="adj" fmla="val 16667"/>
              </a:avLst>
            </a:prstGeom>
            <a:solidFill>
              <a:srgbClr val="DF03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70" name="Google Shape;2470;p133"/>
            <p:cNvSpPr/>
            <p:nvPr/>
          </p:nvSpPr>
          <p:spPr>
            <a:xfrm rot="5400000">
              <a:off x="973100" y="1624950"/>
              <a:ext cx="333375" cy="188625"/>
            </a:xfrm>
            <a:prstGeom prst="flowChartExtract">
              <a:avLst/>
            </a:prstGeom>
            <a:solidFill>
              <a:srgbClr val="DF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71" name="Google Shape;2471;p133"/>
          <p:cNvSpPr txBox="1">
            <a:spLocks noGrp="1"/>
          </p:cNvSpPr>
          <p:nvPr>
            <p:ph type="subTitle" idx="4"/>
          </p:nvPr>
        </p:nvSpPr>
        <p:spPr>
          <a:xfrm>
            <a:off x="1302052" y="3206275"/>
            <a:ext cx="74916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lt1"/>
                </a:solidFill>
                <a:latin typeface="Roboto"/>
                <a:ea typeface="Roboto"/>
                <a:cs typeface="Roboto"/>
                <a:sym typeface="Roboto"/>
              </a:rPr>
              <a:t>Explain the security implications of embedded and specialized systems.</a:t>
            </a:r>
            <a:endParaRPr sz="1300">
              <a:solidFill>
                <a:schemeClr val="lt1"/>
              </a:solidFill>
              <a:latin typeface="Roboto"/>
              <a:ea typeface="Roboto"/>
              <a:cs typeface="Roboto"/>
              <a:sym typeface="Roboto"/>
            </a:endParaRPr>
          </a:p>
        </p:txBody>
      </p:sp>
      <p:sp>
        <p:nvSpPr>
          <p:cNvPr id="2472" name="Google Shape;2472;p133"/>
          <p:cNvSpPr/>
          <p:nvPr/>
        </p:nvSpPr>
        <p:spPr>
          <a:xfrm>
            <a:off x="1179088" y="1906659"/>
            <a:ext cx="7691100" cy="377100"/>
          </a:xfrm>
          <a:prstGeom prst="roundRect">
            <a:avLst>
              <a:gd name="adj" fmla="val 16667"/>
            </a:avLst>
          </a:prstGeom>
          <a:solidFill>
            <a:srgbClr val="DF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3" name="Google Shape;2473;p133"/>
          <p:cNvGrpSpPr/>
          <p:nvPr/>
        </p:nvGrpSpPr>
        <p:grpSpPr>
          <a:xfrm>
            <a:off x="457402" y="1906688"/>
            <a:ext cx="602564" cy="377174"/>
            <a:chOff x="457200" y="1466425"/>
            <a:chExt cx="776900" cy="486300"/>
          </a:xfrm>
        </p:grpSpPr>
        <p:sp>
          <p:nvSpPr>
            <p:cNvPr id="2474" name="Google Shape;2474;p133"/>
            <p:cNvSpPr/>
            <p:nvPr/>
          </p:nvSpPr>
          <p:spPr>
            <a:xfrm>
              <a:off x="457200" y="1466425"/>
              <a:ext cx="695400" cy="486300"/>
            </a:xfrm>
            <a:prstGeom prst="roundRect">
              <a:avLst>
                <a:gd name="adj" fmla="val 16667"/>
              </a:avLst>
            </a:prstGeom>
            <a:solidFill>
              <a:srgbClr val="DF03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75" name="Google Shape;2475;p133"/>
            <p:cNvSpPr/>
            <p:nvPr/>
          </p:nvSpPr>
          <p:spPr>
            <a:xfrm rot="5400000">
              <a:off x="973100" y="1624950"/>
              <a:ext cx="333375" cy="188625"/>
            </a:xfrm>
            <a:prstGeom prst="flowChartExtract">
              <a:avLst/>
            </a:prstGeom>
            <a:solidFill>
              <a:srgbClr val="DF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76" name="Google Shape;2476;p133"/>
          <p:cNvSpPr txBox="1">
            <a:spLocks noGrp="1"/>
          </p:cNvSpPr>
          <p:nvPr>
            <p:ph type="subTitle" idx="5"/>
          </p:nvPr>
        </p:nvSpPr>
        <p:spPr>
          <a:xfrm>
            <a:off x="1312447" y="1906775"/>
            <a:ext cx="74814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lt1"/>
                </a:solidFill>
                <a:latin typeface="Roboto"/>
                <a:ea typeface="Roboto"/>
                <a:cs typeface="Roboto"/>
                <a:sym typeface="Roboto"/>
              </a:rPr>
              <a:t>Summarize secure application development, deployment, and automation concepts.</a:t>
            </a:r>
            <a:endParaRPr sz="1300">
              <a:solidFill>
                <a:schemeClr val="lt1"/>
              </a:solidFill>
              <a:latin typeface="Roboto"/>
              <a:ea typeface="Roboto"/>
              <a:cs typeface="Roboto"/>
              <a:sym typeface="Roboto"/>
            </a:endParaRPr>
          </a:p>
        </p:txBody>
      </p:sp>
      <p:sp>
        <p:nvSpPr>
          <p:cNvPr id="2477" name="Google Shape;2477;p133"/>
          <p:cNvSpPr/>
          <p:nvPr/>
        </p:nvSpPr>
        <p:spPr>
          <a:xfrm>
            <a:off x="1178975" y="2344763"/>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8" name="Google Shape;2478;p133"/>
          <p:cNvGrpSpPr/>
          <p:nvPr/>
        </p:nvGrpSpPr>
        <p:grpSpPr>
          <a:xfrm>
            <a:off x="457290" y="2344792"/>
            <a:ext cx="602564" cy="377174"/>
            <a:chOff x="457200" y="1466425"/>
            <a:chExt cx="776900" cy="486300"/>
          </a:xfrm>
        </p:grpSpPr>
        <p:sp>
          <p:nvSpPr>
            <p:cNvPr id="2479" name="Google Shape;2479;p133"/>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80" name="Google Shape;2480;p133"/>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81" name="Google Shape;2481;p133"/>
          <p:cNvSpPr txBox="1">
            <a:spLocks noGrp="1"/>
          </p:cNvSpPr>
          <p:nvPr>
            <p:ph type="subTitle" idx="6"/>
          </p:nvPr>
        </p:nvSpPr>
        <p:spPr>
          <a:xfrm>
            <a:off x="1301925" y="2344900"/>
            <a:ext cx="74916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Summarize authentication and authorization design concepts.</a:t>
            </a:r>
            <a:endParaRPr sz="1300">
              <a:latin typeface="Roboto"/>
              <a:ea typeface="Roboto"/>
              <a:cs typeface="Roboto"/>
              <a:sym typeface="Roboto"/>
            </a:endParaRPr>
          </a:p>
        </p:txBody>
      </p:sp>
      <p:sp>
        <p:nvSpPr>
          <p:cNvPr id="2482" name="Google Shape;2482;p133"/>
          <p:cNvSpPr/>
          <p:nvPr/>
        </p:nvSpPr>
        <p:spPr>
          <a:xfrm>
            <a:off x="1179038" y="1030284"/>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3" name="Google Shape;2483;p133"/>
          <p:cNvGrpSpPr/>
          <p:nvPr/>
        </p:nvGrpSpPr>
        <p:grpSpPr>
          <a:xfrm>
            <a:off x="457352" y="1030313"/>
            <a:ext cx="602564" cy="377174"/>
            <a:chOff x="457200" y="1466425"/>
            <a:chExt cx="776900" cy="486300"/>
          </a:xfrm>
        </p:grpSpPr>
        <p:sp>
          <p:nvSpPr>
            <p:cNvPr id="2484" name="Google Shape;2484;p133"/>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85" name="Google Shape;2485;p133"/>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86" name="Google Shape;2486;p133"/>
          <p:cNvSpPr txBox="1">
            <a:spLocks noGrp="1"/>
          </p:cNvSpPr>
          <p:nvPr>
            <p:ph type="subTitle" idx="7"/>
          </p:nvPr>
        </p:nvSpPr>
        <p:spPr>
          <a:xfrm>
            <a:off x="1312300" y="1030400"/>
            <a:ext cx="74814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Explain the importance of security concepts in an enterprise environment.</a:t>
            </a:r>
            <a:endParaRPr sz="1300">
              <a:latin typeface="Roboto"/>
              <a:ea typeface="Roboto"/>
              <a:cs typeface="Roboto"/>
              <a:sym typeface="Roboto"/>
            </a:endParaRPr>
          </a:p>
        </p:txBody>
      </p:sp>
      <p:sp>
        <p:nvSpPr>
          <p:cNvPr id="2487" name="Google Shape;2487;p133"/>
          <p:cNvSpPr/>
          <p:nvPr/>
        </p:nvSpPr>
        <p:spPr>
          <a:xfrm>
            <a:off x="1178925" y="1468388"/>
            <a:ext cx="76911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8" name="Google Shape;2488;p133"/>
          <p:cNvGrpSpPr/>
          <p:nvPr/>
        </p:nvGrpSpPr>
        <p:grpSpPr>
          <a:xfrm>
            <a:off x="457240" y="1468417"/>
            <a:ext cx="602564" cy="377174"/>
            <a:chOff x="457200" y="1466425"/>
            <a:chExt cx="776900" cy="486300"/>
          </a:xfrm>
        </p:grpSpPr>
        <p:sp>
          <p:nvSpPr>
            <p:cNvPr id="2489" name="Google Shape;2489;p133"/>
            <p:cNvSpPr/>
            <p:nvPr/>
          </p:nvSpPr>
          <p:spPr>
            <a:xfrm>
              <a:off x="457200" y="1466425"/>
              <a:ext cx="695400" cy="486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90" name="Google Shape;2490;p133"/>
            <p:cNvSpPr/>
            <p:nvPr/>
          </p:nvSpPr>
          <p:spPr>
            <a:xfrm rot="5400000">
              <a:off x="973100" y="1624950"/>
              <a:ext cx="33337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91" name="Google Shape;2491;p133"/>
          <p:cNvSpPr txBox="1">
            <a:spLocks noGrp="1"/>
          </p:cNvSpPr>
          <p:nvPr>
            <p:ph type="subTitle" idx="8"/>
          </p:nvPr>
        </p:nvSpPr>
        <p:spPr>
          <a:xfrm>
            <a:off x="1312300" y="1468525"/>
            <a:ext cx="7481400" cy="37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latin typeface="Roboto"/>
                <a:ea typeface="Roboto"/>
                <a:cs typeface="Roboto"/>
                <a:sym typeface="Roboto"/>
              </a:rPr>
              <a:t>Summarize virtualization and cloud computing concepts.</a:t>
            </a:r>
            <a:endParaRPr sz="1300">
              <a:latin typeface="Roboto"/>
              <a:ea typeface="Roboto"/>
              <a:cs typeface="Roboto"/>
              <a:sym typeface="Roboto"/>
            </a:endParaRPr>
          </a:p>
        </p:txBody>
      </p:sp>
      <p:sp>
        <p:nvSpPr>
          <p:cNvPr id="2492" name="Google Shape;2492;p133"/>
          <p:cNvSpPr/>
          <p:nvPr/>
        </p:nvSpPr>
        <p:spPr>
          <a:xfrm>
            <a:off x="207225" y="4870050"/>
            <a:ext cx="8663100" cy="105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pic>
        <p:nvPicPr>
          <p:cNvPr id="2066" name="Google Shape;2066;p10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67" name="Google Shape;2067;p107"/>
          <p:cNvSpPr txBox="1"/>
          <p:nvPr/>
        </p:nvSpPr>
        <p:spPr>
          <a:xfrm>
            <a:off x="3634375" y="1218700"/>
            <a:ext cx="5235300" cy="29574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rgbClr val="FFF2CC"/>
                </a:solidFill>
                <a:latin typeface="Roboto"/>
                <a:ea typeface="Roboto"/>
                <a:cs typeface="Roboto"/>
                <a:sym typeface="Roboto"/>
              </a:rPr>
              <a:t>The first half of today's class will focus on several domains on the exam and the types of questions they contain. </a:t>
            </a:r>
            <a:endParaRPr sz="2400">
              <a:solidFill>
                <a:srgbClr val="FFF2CC"/>
              </a:solidFill>
              <a:latin typeface="Roboto"/>
              <a:ea typeface="Roboto"/>
              <a:cs typeface="Roboto"/>
              <a:sym typeface="Roboto"/>
            </a:endParaRPr>
          </a:p>
          <a:p>
            <a:pPr marL="0" lvl="0" indent="0" algn="l" rtl="0">
              <a:lnSpc>
                <a:spcPct val="115000"/>
              </a:lnSpc>
              <a:spcBef>
                <a:spcPts val="1000"/>
              </a:spcBef>
              <a:spcAft>
                <a:spcPts val="1000"/>
              </a:spcAft>
              <a:buClr>
                <a:schemeClr val="dk1"/>
              </a:buClr>
              <a:buSzPts val="1100"/>
              <a:buFont typeface="Arial"/>
              <a:buNone/>
            </a:pPr>
            <a:r>
              <a:rPr lang="en" sz="2400">
                <a:solidFill>
                  <a:srgbClr val="FFF2CC"/>
                </a:solidFill>
                <a:latin typeface="Roboto"/>
                <a:ea typeface="Roboto"/>
                <a:cs typeface="Roboto"/>
                <a:sym typeface="Roboto"/>
              </a:rPr>
              <a:t>The second half of the class will be a fun quiz competition using a program called Kahoot.</a:t>
            </a:r>
            <a:endParaRPr sz="2400">
              <a:solidFill>
                <a:srgbClr val="FFF2CC"/>
              </a:solidFill>
              <a:latin typeface="Roboto"/>
              <a:ea typeface="Roboto"/>
              <a:cs typeface="Roboto"/>
              <a:sym typeface="Roboto"/>
            </a:endParaRPr>
          </a:p>
        </p:txBody>
      </p:sp>
      <p:sp>
        <p:nvSpPr>
          <p:cNvPr id="2068" name="Google Shape;2068;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a:t>
            </a:fld>
            <a:endParaRPr sz="6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EBB3"/>
        </a:solidFill>
        <a:effectLst/>
      </p:bgPr>
    </p:bg>
    <p:spTree>
      <p:nvGrpSpPr>
        <p:cNvPr id="1" name="Shape 2496"/>
        <p:cNvGrpSpPr/>
        <p:nvPr/>
      </p:nvGrpSpPr>
      <p:grpSpPr>
        <a:xfrm>
          <a:off x="0" y="0"/>
          <a:ext cx="0" cy="0"/>
          <a:chOff x="0" y="0"/>
          <a:chExt cx="0" cy="0"/>
        </a:xfrm>
      </p:grpSpPr>
      <p:sp>
        <p:nvSpPr>
          <p:cNvPr id="2497" name="Google Shape;2497;p134"/>
          <p:cNvSpPr/>
          <p:nvPr/>
        </p:nvSpPr>
        <p:spPr>
          <a:xfrm>
            <a:off x="1810425" y="4825475"/>
            <a:ext cx="7059300" cy="1056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4"/>
          <p:cNvSpPr/>
          <p:nvPr/>
        </p:nvSpPr>
        <p:spPr>
          <a:xfrm>
            <a:off x="1762625" y="609775"/>
            <a:ext cx="7175700" cy="1056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500" name="Google Shape;2500;p134"/>
          <p:cNvSpPr/>
          <p:nvPr/>
        </p:nvSpPr>
        <p:spPr>
          <a:xfrm>
            <a:off x="-45300" y="0"/>
            <a:ext cx="1855800" cy="5143500"/>
          </a:xfrm>
          <a:prstGeom prst="rect">
            <a:avLst/>
          </a:prstGeom>
          <a:solidFill>
            <a:srgbClr val="DF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4"/>
          <p:cNvSpPr/>
          <p:nvPr/>
        </p:nvSpPr>
        <p:spPr>
          <a:xfrm>
            <a:off x="269675" y="377163"/>
            <a:ext cx="695400" cy="621300"/>
          </a:xfrm>
          <a:prstGeom prst="roundRect">
            <a:avLst>
              <a:gd name="adj" fmla="val 16667"/>
            </a:avLst>
          </a:prstGeom>
          <a:solidFill>
            <a:srgbClr val="99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Light"/>
                <a:ea typeface="Roboto Light"/>
                <a:cs typeface="Roboto Light"/>
                <a:sym typeface="Roboto Light"/>
              </a:rPr>
              <a:t>03</a:t>
            </a:r>
            <a:endParaRPr sz="3000">
              <a:solidFill>
                <a:srgbClr val="FFFFFF"/>
              </a:solidFill>
              <a:latin typeface="Roboto Light"/>
              <a:ea typeface="Roboto Light"/>
              <a:cs typeface="Roboto Light"/>
              <a:sym typeface="Roboto Light"/>
            </a:endParaRPr>
          </a:p>
        </p:txBody>
      </p:sp>
      <p:sp>
        <p:nvSpPr>
          <p:cNvPr id="2502" name="Google Shape;2502;p134"/>
          <p:cNvSpPr txBox="1">
            <a:spLocks noGrp="1"/>
          </p:cNvSpPr>
          <p:nvPr>
            <p:ph type="subTitle" idx="1"/>
          </p:nvPr>
        </p:nvSpPr>
        <p:spPr>
          <a:xfrm>
            <a:off x="269675" y="1273300"/>
            <a:ext cx="1474200" cy="201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Summarize secure application development, deployment, and automation concepts.</a:t>
            </a:r>
            <a:endParaRPr sz="1800">
              <a:solidFill>
                <a:srgbClr val="FFFFFF"/>
              </a:solidFill>
              <a:latin typeface="Roboto"/>
              <a:ea typeface="Roboto"/>
              <a:cs typeface="Roboto"/>
              <a:sym typeface="Roboto"/>
            </a:endParaRPr>
          </a:p>
        </p:txBody>
      </p:sp>
      <p:sp>
        <p:nvSpPr>
          <p:cNvPr id="2503" name="Google Shape;2503;p134"/>
          <p:cNvSpPr txBox="1">
            <a:spLocks noGrp="1"/>
          </p:cNvSpPr>
          <p:nvPr>
            <p:ph type="subTitle" idx="1"/>
          </p:nvPr>
        </p:nvSpPr>
        <p:spPr>
          <a:xfrm>
            <a:off x="1810500" y="242150"/>
            <a:ext cx="7333500" cy="929700"/>
          </a:xfrm>
          <a:prstGeom prst="rect">
            <a:avLst/>
          </a:prstGeom>
        </p:spPr>
        <p:txBody>
          <a:bodyPr spcFirstLastPara="1" wrap="square" lIns="457200" tIns="91425" rIns="274300" bIns="91425" anchor="t" anchorCtr="0">
            <a:noAutofit/>
          </a:bodyPr>
          <a:lstStyle/>
          <a:p>
            <a:pPr marL="0" lvl="0" indent="0" algn="l" rtl="0">
              <a:spcBef>
                <a:spcPts val="0"/>
              </a:spcBef>
              <a:spcAft>
                <a:spcPts val="0"/>
              </a:spcAft>
              <a:buNone/>
            </a:pPr>
            <a:r>
              <a:rPr lang="en" sz="1600">
                <a:solidFill>
                  <a:schemeClr val="dk1"/>
                </a:solidFill>
              </a:rPr>
              <a:t>This subdomain focuses on the concepts and processes relevant to developing secure applications for organizations and their users.</a:t>
            </a:r>
            <a:endParaRPr sz="1600">
              <a:solidFill>
                <a:schemeClr val="dk1"/>
              </a:solidFill>
            </a:endParaRPr>
          </a:p>
          <a:p>
            <a:pPr marL="457200" lvl="0" indent="-273050" algn="l" rtl="0">
              <a:spcBef>
                <a:spcPts val="800"/>
              </a:spcBef>
              <a:spcAft>
                <a:spcPts val="0"/>
              </a:spcAft>
              <a:buClr>
                <a:schemeClr val="dk1"/>
              </a:buClr>
              <a:buSzPts val="1600"/>
              <a:buChar char="●"/>
            </a:pPr>
            <a:r>
              <a:rPr lang="en" sz="1600">
                <a:solidFill>
                  <a:schemeClr val="dk1"/>
                </a:solidFill>
              </a:rPr>
              <a:t>For instance, </a:t>
            </a:r>
            <a:r>
              <a:rPr lang="en" sz="1600" b="1">
                <a:solidFill>
                  <a:schemeClr val="dk1"/>
                </a:solidFill>
              </a:rPr>
              <a:t>input validation</a:t>
            </a:r>
            <a:r>
              <a:rPr lang="en" sz="1600">
                <a:solidFill>
                  <a:schemeClr val="dk1"/>
                </a:solidFill>
              </a:rPr>
              <a:t> restricts what data can be input to application fields, such as limiting non-ASCII characters.</a:t>
            </a:r>
            <a:endParaRPr sz="1600">
              <a:solidFill>
                <a:schemeClr val="dk1"/>
              </a:solidFill>
            </a:endParaRPr>
          </a:p>
          <a:p>
            <a:pPr marL="0" lvl="0" indent="0" algn="l" rtl="0">
              <a:spcBef>
                <a:spcPts val="800"/>
              </a:spcBef>
              <a:spcAft>
                <a:spcPts val="0"/>
              </a:spcAft>
              <a:buClr>
                <a:schemeClr val="dk1"/>
              </a:buClr>
              <a:buSzPts val="1100"/>
              <a:buFont typeface="Arial"/>
              <a:buNone/>
            </a:pPr>
            <a:endParaRPr sz="1600">
              <a:solidFill>
                <a:schemeClr val="dk1"/>
              </a:solidFill>
            </a:endParaRPr>
          </a:p>
          <a:p>
            <a:pPr marL="0" lvl="0" indent="0" algn="l" rtl="0">
              <a:spcBef>
                <a:spcPts val="800"/>
              </a:spcBef>
              <a:spcAft>
                <a:spcPts val="800"/>
              </a:spcAft>
              <a:buNone/>
            </a:pPr>
            <a:endParaRPr sz="1600">
              <a:solidFill>
                <a:schemeClr val="dk1"/>
              </a:solidFill>
            </a:endParaRPr>
          </a:p>
        </p:txBody>
      </p:sp>
      <p:sp>
        <p:nvSpPr>
          <p:cNvPr id="2504" name="Google Shape;2504;p134"/>
          <p:cNvSpPr/>
          <p:nvPr/>
        </p:nvSpPr>
        <p:spPr>
          <a:xfrm>
            <a:off x="3601450" y="2398650"/>
            <a:ext cx="53259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nvGrpSpPr>
          <p:cNvPr id="2505" name="Google Shape;2505;p134"/>
          <p:cNvGrpSpPr/>
          <p:nvPr/>
        </p:nvGrpSpPr>
        <p:grpSpPr>
          <a:xfrm>
            <a:off x="2235638" y="2398650"/>
            <a:ext cx="1274139" cy="621300"/>
            <a:chOff x="-40050" y="1378825"/>
            <a:chExt cx="1274139" cy="621300"/>
          </a:xfrm>
        </p:grpSpPr>
        <p:sp>
          <p:nvSpPr>
            <p:cNvPr id="2506" name="Google Shape;2506;p134"/>
            <p:cNvSpPr/>
            <p:nvPr/>
          </p:nvSpPr>
          <p:spPr>
            <a:xfrm>
              <a:off x="-40050" y="1378825"/>
              <a:ext cx="1192500" cy="621300"/>
            </a:xfrm>
            <a:prstGeom prst="roundRect">
              <a:avLst>
                <a:gd name="adj" fmla="val 16667"/>
              </a:avLst>
            </a:prstGeom>
            <a:solidFill>
              <a:srgbClr val="DF0305"/>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600">
                  <a:solidFill>
                    <a:srgbClr val="FFFFFF"/>
                  </a:solidFill>
                  <a:latin typeface="Roboto"/>
                  <a:ea typeface="Roboto"/>
                  <a:cs typeface="Roboto"/>
                  <a:sym typeface="Roboto"/>
                </a:rPr>
                <a:t>Agile</a:t>
              </a:r>
              <a:endParaRPr sz="1600">
                <a:solidFill>
                  <a:srgbClr val="FFFFFF"/>
                </a:solidFill>
                <a:latin typeface="Roboto"/>
                <a:ea typeface="Roboto"/>
                <a:cs typeface="Roboto"/>
                <a:sym typeface="Roboto"/>
              </a:endParaRPr>
            </a:p>
          </p:txBody>
        </p:sp>
        <p:sp>
          <p:nvSpPr>
            <p:cNvPr id="2507" name="Google Shape;2507;p134"/>
            <p:cNvSpPr/>
            <p:nvPr/>
          </p:nvSpPr>
          <p:spPr>
            <a:xfrm rot="5400000">
              <a:off x="969614" y="1607625"/>
              <a:ext cx="340325" cy="188625"/>
            </a:xfrm>
            <a:prstGeom prst="flowChartExtract">
              <a:avLst/>
            </a:prstGeom>
            <a:solidFill>
              <a:srgbClr val="DF0305"/>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1000">
                <a:solidFill>
                  <a:srgbClr val="FFFFFF"/>
                </a:solidFill>
              </a:endParaRPr>
            </a:p>
          </p:txBody>
        </p:sp>
      </p:grpSp>
      <p:sp>
        <p:nvSpPr>
          <p:cNvPr id="2508" name="Google Shape;2508;p134"/>
          <p:cNvSpPr txBox="1">
            <a:spLocks noGrp="1"/>
          </p:cNvSpPr>
          <p:nvPr>
            <p:ph type="subTitle" idx="2"/>
          </p:nvPr>
        </p:nvSpPr>
        <p:spPr>
          <a:xfrm>
            <a:off x="3769114" y="2417825"/>
            <a:ext cx="5158200" cy="60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Agile is a flexible development method that allows changes to the development requirements.</a:t>
            </a:r>
            <a:endParaRPr sz="1300">
              <a:solidFill>
                <a:schemeClr val="dk1"/>
              </a:solidFill>
              <a:latin typeface="Roboto"/>
              <a:ea typeface="Roboto"/>
              <a:cs typeface="Roboto"/>
              <a:sym typeface="Roboto"/>
            </a:endParaRPr>
          </a:p>
        </p:txBody>
      </p:sp>
      <p:sp>
        <p:nvSpPr>
          <p:cNvPr id="2509" name="Google Shape;2509;p134"/>
          <p:cNvSpPr/>
          <p:nvPr/>
        </p:nvSpPr>
        <p:spPr>
          <a:xfrm>
            <a:off x="3601450" y="3244550"/>
            <a:ext cx="53259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nvGrpSpPr>
          <p:cNvPr id="2510" name="Google Shape;2510;p134"/>
          <p:cNvGrpSpPr/>
          <p:nvPr/>
        </p:nvGrpSpPr>
        <p:grpSpPr>
          <a:xfrm>
            <a:off x="2235638" y="3244550"/>
            <a:ext cx="1274139" cy="621300"/>
            <a:chOff x="-40050" y="1378825"/>
            <a:chExt cx="1274139" cy="621300"/>
          </a:xfrm>
        </p:grpSpPr>
        <p:sp>
          <p:nvSpPr>
            <p:cNvPr id="2511" name="Google Shape;2511;p134"/>
            <p:cNvSpPr/>
            <p:nvPr/>
          </p:nvSpPr>
          <p:spPr>
            <a:xfrm>
              <a:off x="-40050" y="1378825"/>
              <a:ext cx="1192500" cy="621300"/>
            </a:xfrm>
            <a:prstGeom prst="roundRect">
              <a:avLst>
                <a:gd name="adj" fmla="val 16667"/>
              </a:avLst>
            </a:prstGeom>
            <a:solidFill>
              <a:srgbClr val="DF0305"/>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600">
                  <a:solidFill>
                    <a:srgbClr val="FFFFFF"/>
                  </a:solidFill>
                  <a:latin typeface="Roboto"/>
                  <a:ea typeface="Roboto"/>
                  <a:cs typeface="Roboto"/>
                  <a:sym typeface="Roboto"/>
                </a:rPr>
                <a:t>Waterfall</a:t>
              </a:r>
              <a:endParaRPr sz="1600">
                <a:solidFill>
                  <a:srgbClr val="FFFFFF"/>
                </a:solidFill>
                <a:latin typeface="Roboto"/>
                <a:ea typeface="Roboto"/>
                <a:cs typeface="Roboto"/>
                <a:sym typeface="Roboto"/>
              </a:endParaRPr>
            </a:p>
          </p:txBody>
        </p:sp>
        <p:sp>
          <p:nvSpPr>
            <p:cNvPr id="2512" name="Google Shape;2512;p134"/>
            <p:cNvSpPr/>
            <p:nvPr/>
          </p:nvSpPr>
          <p:spPr>
            <a:xfrm rot="5400000">
              <a:off x="969614" y="1607625"/>
              <a:ext cx="340325" cy="188625"/>
            </a:xfrm>
            <a:prstGeom prst="flowChartExtract">
              <a:avLst/>
            </a:prstGeom>
            <a:solidFill>
              <a:srgbClr val="DF0305"/>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1000">
                <a:solidFill>
                  <a:srgbClr val="FFFFFF"/>
                </a:solidFill>
              </a:endParaRPr>
            </a:p>
          </p:txBody>
        </p:sp>
      </p:grpSp>
      <p:sp>
        <p:nvSpPr>
          <p:cNvPr id="2513" name="Google Shape;2513;p134"/>
          <p:cNvSpPr txBox="1">
            <a:spLocks noGrp="1"/>
          </p:cNvSpPr>
          <p:nvPr>
            <p:ph type="subTitle" idx="3"/>
          </p:nvPr>
        </p:nvSpPr>
        <p:spPr>
          <a:xfrm>
            <a:off x="3769114" y="3263725"/>
            <a:ext cx="4989300" cy="606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Waterfall is a structured and rigid development method where each step of development cycle depends on the previous step.</a:t>
            </a:r>
            <a:endParaRPr sz="1300">
              <a:solidFill>
                <a:schemeClr val="dk1"/>
              </a:solidFill>
              <a:latin typeface="Roboto"/>
              <a:ea typeface="Roboto"/>
              <a:cs typeface="Roboto"/>
              <a:sym typeface="Roboto"/>
            </a:endParaRPr>
          </a:p>
        </p:txBody>
      </p:sp>
      <p:sp>
        <p:nvSpPr>
          <p:cNvPr id="2514" name="Google Shape;2514;p134"/>
          <p:cNvSpPr txBox="1"/>
          <p:nvPr/>
        </p:nvSpPr>
        <p:spPr>
          <a:xfrm>
            <a:off x="1810425" y="1852800"/>
            <a:ext cx="7333500" cy="270600"/>
          </a:xfrm>
          <a:prstGeom prst="rect">
            <a:avLst/>
          </a:prstGeom>
          <a:solidFill>
            <a:srgbClr val="990000"/>
          </a:solidFill>
          <a:ln>
            <a:noFill/>
          </a:ln>
        </p:spPr>
        <p:txBody>
          <a:bodyPr spcFirstLastPara="1" wrap="square" lIns="0" tIns="18275" rIns="91425" bIns="91425" anchor="t" anchorCtr="0">
            <a:noAutofit/>
          </a:bodyPr>
          <a:lstStyle/>
          <a:p>
            <a:pPr marL="0" lvl="0" indent="0" algn="ctr" rtl="0">
              <a:spcBef>
                <a:spcPts val="0"/>
              </a:spcBef>
              <a:spcAft>
                <a:spcPts val="800"/>
              </a:spcAft>
              <a:buNone/>
            </a:pPr>
            <a:r>
              <a:rPr lang="en">
                <a:solidFill>
                  <a:srgbClr val="FFFFFF"/>
                </a:solidFill>
                <a:latin typeface="Roboto Medium"/>
                <a:ea typeface="Roboto Medium"/>
                <a:cs typeface="Roboto Medium"/>
                <a:sym typeface="Roboto Medium"/>
              </a:rPr>
              <a:t>Software development methodologies:</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135"/>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5"/>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1" name="Google Shape;2521;p135"/>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pic>
        <p:nvPicPr>
          <p:cNvPr id="2522" name="Google Shape;2522;p135"/>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523" name="Google Shape;2523;p135"/>
          <p:cNvSpPr txBox="1">
            <a:spLocks noGrp="1"/>
          </p:cNvSpPr>
          <p:nvPr>
            <p:ph type="body" idx="3"/>
          </p:nvPr>
        </p:nvSpPr>
        <p:spPr>
          <a:xfrm>
            <a:off x="457200" y="650275"/>
            <a:ext cx="57030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What is the biggest risk of outputting detailed application errors with coding details?</a:t>
            </a:r>
            <a:endParaRPr sz="1600">
              <a:solidFill>
                <a:schemeClr val="dk1"/>
              </a:solidFill>
              <a:latin typeface="Roboto Medium"/>
              <a:ea typeface="Roboto Medium"/>
              <a:cs typeface="Roboto Medium"/>
              <a:sym typeface="Roboto Medium"/>
            </a:endParaRPr>
          </a:p>
          <a:p>
            <a:pPr marL="0" lvl="0" indent="0" algn="l" rtl="0">
              <a:lnSpc>
                <a:spcPct val="114000"/>
              </a:lnSpc>
              <a:spcBef>
                <a:spcPts val="1200"/>
              </a:spcBef>
              <a:spcAft>
                <a:spcPts val="0"/>
              </a:spcAft>
              <a:buNone/>
            </a:pPr>
            <a:endParaRPr sz="1500">
              <a:solidFill>
                <a:schemeClr val="dk1"/>
              </a:solidFill>
              <a:latin typeface="Roboto Medium"/>
              <a:ea typeface="Roboto Medium"/>
              <a:cs typeface="Roboto Medium"/>
              <a:sym typeface="Roboto Medium"/>
            </a:endParaRPr>
          </a:p>
          <a:p>
            <a:pPr marL="320040" lvl="0" indent="-186690" algn="l" rtl="0">
              <a:lnSpc>
                <a:spcPct val="100000"/>
              </a:lnSpc>
              <a:spcBef>
                <a:spcPts val="800"/>
              </a:spcBef>
              <a:spcAft>
                <a:spcPts val="0"/>
              </a:spcAft>
              <a:buClr>
                <a:srgbClr val="0B5394"/>
              </a:buClr>
              <a:buSzPts val="1500"/>
              <a:buAutoNum type="alphaUcPeriod"/>
            </a:pPr>
            <a:r>
              <a:rPr lang="en" sz="1500">
                <a:solidFill>
                  <a:schemeClr val="dk1"/>
                </a:solidFill>
              </a:rPr>
              <a:t>There is no risk, and it is recommended.</a:t>
            </a:r>
            <a:endParaRPr sz="1500">
              <a:solidFill>
                <a:schemeClr val="dk1"/>
              </a:solidFill>
            </a:endParaRPr>
          </a:p>
          <a:p>
            <a:pPr marL="320040" lvl="0" indent="-186690" algn="l" rtl="0">
              <a:lnSpc>
                <a:spcPct val="100000"/>
              </a:lnSpc>
              <a:spcBef>
                <a:spcPts val="1000"/>
              </a:spcBef>
              <a:spcAft>
                <a:spcPts val="0"/>
              </a:spcAft>
              <a:buClr>
                <a:srgbClr val="0B5394"/>
              </a:buClr>
              <a:buSzPts val="1500"/>
              <a:buAutoNum type="alphaUcPeriod"/>
            </a:pPr>
            <a:r>
              <a:rPr lang="en" sz="1500">
                <a:solidFill>
                  <a:schemeClr val="dk1"/>
                </a:solidFill>
              </a:rPr>
              <a:t>Coding details could provide the developer’s name.</a:t>
            </a:r>
            <a:endParaRPr sz="1500">
              <a:solidFill>
                <a:schemeClr val="dk1"/>
              </a:solidFill>
            </a:endParaRPr>
          </a:p>
          <a:p>
            <a:pPr marL="320040" lvl="0" indent="-186690" algn="l" rtl="0">
              <a:lnSpc>
                <a:spcPct val="100000"/>
              </a:lnSpc>
              <a:spcBef>
                <a:spcPts val="1000"/>
              </a:spcBef>
              <a:spcAft>
                <a:spcPts val="0"/>
              </a:spcAft>
              <a:buClr>
                <a:srgbClr val="0B5394"/>
              </a:buClr>
              <a:buSzPts val="1500"/>
              <a:buAutoNum type="alphaUcPeriod"/>
            </a:pPr>
            <a:r>
              <a:rPr lang="en" sz="1500">
                <a:solidFill>
                  <a:schemeClr val="dk1"/>
                </a:solidFill>
              </a:rPr>
              <a:t>Coding details could illustrate vulnerabilities in the application code, which a hacker can then exploit.</a:t>
            </a:r>
            <a:endParaRPr sz="1500">
              <a:solidFill>
                <a:schemeClr val="dk1"/>
              </a:solidFill>
            </a:endParaRPr>
          </a:p>
          <a:p>
            <a:pPr marL="320040" marR="0" lvl="0" indent="-186690" algn="l" rtl="0">
              <a:lnSpc>
                <a:spcPct val="100000"/>
              </a:lnSpc>
              <a:spcBef>
                <a:spcPts val="1000"/>
              </a:spcBef>
              <a:spcAft>
                <a:spcPts val="0"/>
              </a:spcAft>
              <a:buClr>
                <a:srgbClr val="0B5394"/>
              </a:buClr>
              <a:buSzPts val="1500"/>
              <a:buAutoNum type="alphaUcPeriod"/>
            </a:pPr>
            <a:r>
              <a:rPr lang="en" sz="1500">
                <a:solidFill>
                  <a:schemeClr val="dk1"/>
                </a:solidFill>
              </a:rPr>
              <a:t>Coding details could indicate when the code </a:t>
            </a:r>
            <a:br>
              <a:rPr lang="en" sz="1500">
                <a:solidFill>
                  <a:schemeClr val="dk1"/>
                </a:solidFill>
              </a:rPr>
            </a:br>
            <a:r>
              <a:rPr lang="en" sz="1500">
                <a:solidFill>
                  <a:schemeClr val="dk1"/>
                </a:solidFill>
              </a:rPr>
              <a:t>was written.</a:t>
            </a:r>
            <a:endParaRPr sz="1500">
              <a:solidFill>
                <a:schemeClr val="dk1"/>
              </a:solidFill>
            </a:endParaRPr>
          </a:p>
          <a:p>
            <a:pPr marL="0" lvl="0" indent="0" algn="l" rtl="0">
              <a:lnSpc>
                <a:spcPct val="114000"/>
              </a:lnSpc>
              <a:spcBef>
                <a:spcPts val="1000"/>
              </a:spcBef>
              <a:spcAft>
                <a:spcPts val="400"/>
              </a:spcAft>
              <a:buNone/>
            </a:pPr>
            <a:endParaRPr sz="1500">
              <a:solidFill>
                <a:schemeClr val="dk1"/>
              </a:solidFill>
            </a:endParaRPr>
          </a:p>
        </p:txBody>
      </p:sp>
      <p:cxnSp>
        <p:nvCxnSpPr>
          <p:cNvPr id="2524" name="Google Shape;2524;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5" name="Google Shape;2525;p135"/>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526" name="Google Shape;2526;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sp>
        <p:nvSpPr>
          <p:cNvPr id="2531" name="Google Shape;2531;p136"/>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6"/>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3" name="Google Shape;2533;p136"/>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pic>
        <p:nvPicPr>
          <p:cNvPr id="2534" name="Google Shape;2534;p136"/>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535" name="Google Shape;2535;p136"/>
          <p:cNvSpPr/>
          <p:nvPr/>
        </p:nvSpPr>
        <p:spPr>
          <a:xfrm>
            <a:off x="870400" y="2531450"/>
            <a:ext cx="4759200" cy="558600"/>
          </a:xfrm>
          <a:prstGeom prst="roundRect">
            <a:avLst>
              <a:gd name="adj" fmla="val 7221"/>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6"/>
          <p:cNvSpPr txBox="1">
            <a:spLocks noGrp="1"/>
          </p:cNvSpPr>
          <p:nvPr>
            <p:ph type="body" idx="3"/>
          </p:nvPr>
        </p:nvSpPr>
        <p:spPr>
          <a:xfrm>
            <a:off x="457200" y="650275"/>
            <a:ext cx="5703000" cy="30219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What is the biggest risk of outputting detailed application errors with coding details?</a:t>
            </a:r>
            <a:endParaRPr sz="1600">
              <a:solidFill>
                <a:schemeClr val="dk1"/>
              </a:solidFill>
              <a:latin typeface="Roboto Medium"/>
              <a:ea typeface="Roboto Medium"/>
              <a:cs typeface="Roboto Medium"/>
              <a:sym typeface="Roboto Medium"/>
            </a:endParaRPr>
          </a:p>
          <a:p>
            <a:pPr marL="0" lvl="0" indent="0" algn="l" rtl="0">
              <a:lnSpc>
                <a:spcPct val="114000"/>
              </a:lnSpc>
              <a:spcBef>
                <a:spcPts val="1200"/>
              </a:spcBef>
              <a:spcAft>
                <a:spcPts val="0"/>
              </a:spcAft>
              <a:buNone/>
            </a:pPr>
            <a:endParaRPr sz="1500">
              <a:solidFill>
                <a:schemeClr val="dk1"/>
              </a:solidFill>
              <a:latin typeface="Roboto Medium"/>
              <a:ea typeface="Roboto Medium"/>
              <a:cs typeface="Roboto Medium"/>
              <a:sym typeface="Roboto Medium"/>
            </a:endParaRPr>
          </a:p>
          <a:p>
            <a:pPr marL="320040" lvl="0" indent="-186690" algn="l" rtl="0">
              <a:lnSpc>
                <a:spcPct val="100000"/>
              </a:lnSpc>
              <a:spcBef>
                <a:spcPts val="800"/>
              </a:spcBef>
              <a:spcAft>
                <a:spcPts val="0"/>
              </a:spcAft>
              <a:buClr>
                <a:srgbClr val="0B5394"/>
              </a:buClr>
              <a:buSzPts val="1500"/>
              <a:buAutoNum type="alphaUcPeriod"/>
            </a:pPr>
            <a:r>
              <a:rPr lang="en" sz="1500">
                <a:solidFill>
                  <a:schemeClr val="dk1"/>
                </a:solidFill>
              </a:rPr>
              <a:t>There is no risk, and it is recommended.</a:t>
            </a:r>
            <a:endParaRPr sz="1500">
              <a:solidFill>
                <a:schemeClr val="dk1"/>
              </a:solidFill>
            </a:endParaRPr>
          </a:p>
          <a:p>
            <a:pPr marL="320040" lvl="0" indent="-186690" algn="l" rtl="0">
              <a:lnSpc>
                <a:spcPct val="100000"/>
              </a:lnSpc>
              <a:spcBef>
                <a:spcPts val="1000"/>
              </a:spcBef>
              <a:spcAft>
                <a:spcPts val="0"/>
              </a:spcAft>
              <a:buClr>
                <a:srgbClr val="0B5394"/>
              </a:buClr>
              <a:buSzPts val="1500"/>
              <a:buAutoNum type="alphaUcPeriod"/>
            </a:pPr>
            <a:r>
              <a:rPr lang="en" sz="1500">
                <a:solidFill>
                  <a:schemeClr val="dk1"/>
                </a:solidFill>
              </a:rPr>
              <a:t>Coding details could provide the developer’s name.</a:t>
            </a:r>
            <a:endParaRPr sz="1500">
              <a:solidFill>
                <a:schemeClr val="dk1"/>
              </a:solidFill>
            </a:endParaRPr>
          </a:p>
          <a:p>
            <a:pPr marL="320040" lvl="0" indent="-186690" algn="l" rtl="0">
              <a:lnSpc>
                <a:spcPct val="100000"/>
              </a:lnSpc>
              <a:spcBef>
                <a:spcPts val="1000"/>
              </a:spcBef>
              <a:spcAft>
                <a:spcPts val="0"/>
              </a:spcAft>
              <a:buClr>
                <a:srgbClr val="0B5394"/>
              </a:buClr>
              <a:buSzPts val="1500"/>
              <a:buAutoNum type="alphaUcPeriod"/>
            </a:pPr>
            <a:r>
              <a:rPr lang="en" sz="1500" b="1">
                <a:solidFill>
                  <a:schemeClr val="dk1"/>
                </a:solidFill>
              </a:rPr>
              <a:t>Coding details could illustrate vulnerabilities in the application code, which a hacker can then exploit.</a:t>
            </a:r>
            <a:endParaRPr sz="1500" b="1">
              <a:solidFill>
                <a:schemeClr val="dk1"/>
              </a:solidFill>
            </a:endParaRPr>
          </a:p>
          <a:p>
            <a:pPr marL="320040" marR="0" lvl="0" indent="-186690" algn="l" rtl="0">
              <a:lnSpc>
                <a:spcPct val="100000"/>
              </a:lnSpc>
              <a:spcBef>
                <a:spcPts val="1000"/>
              </a:spcBef>
              <a:spcAft>
                <a:spcPts val="0"/>
              </a:spcAft>
              <a:buClr>
                <a:srgbClr val="0B5394"/>
              </a:buClr>
              <a:buSzPts val="1500"/>
              <a:buAutoNum type="alphaUcPeriod"/>
            </a:pPr>
            <a:r>
              <a:rPr lang="en" sz="1500">
                <a:solidFill>
                  <a:schemeClr val="dk1"/>
                </a:solidFill>
              </a:rPr>
              <a:t>Coding details could indicate when the code </a:t>
            </a:r>
            <a:br>
              <a:rPr lang="en" sz="1500">
                <a:solidFill>
                  <a:schemeClr val="dk1"/>
                </a:solidFill>
              </a:rPr>
            </a:br>
            <a:r>
              <a:rPr lang="en" sz="1500">
                <a:solidFill>
                  <a:schemeClr val="dk1"/>
                </a:solidFill>
              </a:rPr>
              <a:t>was written.</a:t>
            </a:r>
            <a:endParaRPr sz="1500">
              <a:solidFill>
                <a:schemeClr val="dk1"/>
              </a:solidFill>
            </a:endParaRPr>
          </a:p>
          <a:p>
            <a:pPr marL="0" lvl="0" indent="0" algn="l" rtl="0">
              <a:lnSpc>
                <a:spcPct val="114000"/>
              </a:lnSpc>
              <a:spcBef>
                <a:spcPts val="1000"/>
              </a:spcBef>
              <a:spcAft>
                <a:spcPts val="400"/>
              </a:spcAft>
              <a:buNone/>
            </a:pPr>
            <a:endParaRPr sz="1500">
              <a:solidFill>
                <a:schemeClr val="dk1"/>
              </a:solidFill>
            </a:endParaRPr>
          </a:p>
        </p:txBody>
      </p:sp>
      <p:cxnSp>
        <p:nvCxnSpPr>
          <p:cNvPr id="2537" name="Google Shape;2537;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38" name="Google Shape;2538;p136"/>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539" name="Google Shape;2539;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540" name="Google Shape;2540;p136"/>
          <p:cNvSpPr txBox="1"/>
          <p:nvPr/>
        </p:nvSpPr>
        <p:spPr>
          <a:xfrm>
            <a:off x="769775" y="3089950"/>
            <a:ext cx="4687200" cy="30000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endParaRPr sz="1500">
              <a:solidFill>
                <a:schemeClr val="dk1"/>
              </a:solidFill>
              <a:latin typeface="Roboto"/>
              <a:ea typeface="Roboto"/>
              <a:cs typeface="Roboto"/>
              <a:sym typeface="Roboto"/>
            </a:endParaRPr>
          </a:p>
          <a:p>
            <a:pPr marL="0" lvl="0" indent="0" algn="l" rtl="0">
              <a:lnSpc>
                <a:spcPct val="114000"/>
              </a:lnSpc>
              <a:spcBef>
                <a:spcPts val="400"/>
              </a:spcBef>
              <a:spcAft>
                <a:spcPts val="0"/>
              </a:spcAft>
              <a:buNone/>
            </a:pPr>
            <a:endParaRPr sz="1500">
              <a:solidFill>
                <a:schemeClr val="dk1"/>
              </a:solidFill>
              <a:latin typeface="Roboto"/>
              <a:ea typeface="Roboto"/>
              <a:cs typeface="Roboto"/>
              <a:sym typeface="Roboto"/>
            </a:endParaRPr>
          </a:p>
          <a:p>
            <a:pPr marL="571500" lvl="0" indent="-323850" algn="l" rtl="0">
              <a:lnSpc>
                <a:spcPct val="114000"/>
              </a:lnSpc>
              <a:spcBef>
                <a:spcPts val="400"/>
              </a:spcBef>
              <a:spcAft>
                <a:spcPts val="0"/>
              </a:spcAft>
              <a:buClr>
                <a:schemeClr val="dk1"/>
              </a:buClr>
              <a:buSzPts val="1500"/>
              <a:buFont typeface="Roboto"/>
              <a:buChar char="●"/>
            </a:pPr>
            <a:r>
              <a:rPr lang="en" sz="1500">
                <a:solidFill>
                  <a:schemeClr val="dk1"/>
                </a:solidFill>
                <a:latin typeface="Roboto"/>
                <a:ea typeface="Roboto"/>
                <a:cs typeface="Roboto"/>
                <a:sym typeface="Roboto"/>
              </a:rPr>
              <a:t>Displaying the code details, such as the coding language, version and structure, could provide vulnerability information to hackers to exploit.</a:t>
            </a:r>
            <a:endParaRPr sz="1500">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EEBB3"/>
        </a:solidFill>
        <a:effectLst/>
      </p:bgPr>
    </p:bg>
    <p:spTree>
      <p:nvGrpSpPr>
        <p:cNvPr id="1" name="Shape 2544"/>
        <p:cNvGrpSpPr/>
        <p:nvPr/>
      </p:nvGrpSpPr>
      <p:grpSpPr>
        <a:xfrm>
          <a:off x="0" y="0"/>
          <a:ext cx="0" cy="0"/>
          <a:chOff x="0" y="0"/>
          <a:chExt cx="0" cy="0"/>
        </a:xfrm>
      </p:grpSpPr>
      <p:sp>
        <p:nvSpPr>
          <p:cNvPr id="2545" name="Google Shape;2545;p137"/>
          <p:cNvSpPr/>
          <p:nvPr/>
        </p:nvSpPr>
        <p:spPr>
          <a:xfrm>
            <a:off x="1810425" y="4825475"/>
            <a:ext cx="7059300" cy="1056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6" name="Google Shape;2546;p137"/>
          <p:cNvPicPr preferRelativeResize="0"/>
          <p:nvPr/>
        </p:nvPicPr>
        <p:blipFill rotWithShape="1">
          <a:blip r:embed="rId3">
            <a:alphaModFix/>
          </a:blip>
          <a:srcRect l="5630" t="12159" r="19692" b="21319"/>
          <a:stretch/>
        </p:blipFill>
        <p:spPr>
          <a:xfrm>
            <a:off x="-45300" y="0"/>
            <a:ext cx="9189299" cy="5143499"/>
          </a:xfrm>
          <a:prstGeom prst="rect">
            <a:avLst/>
          </a:prstGeom>
          <a:noFill/>
          <a:ln>
            <a:noFill/>
          </a:ln>
        </p:spPr>
      </p:pic>
      <p:sp>
        <p:nvSpPr>
          <p:cNvPr id="2547" name="Google Shape;2547;p137"/>
          <p:cNvSpPr/>
          <p:nvPr/>
        </p:nvSpPr>
        <p:spPr>
          <a:xfrm>
            <a:off x="-45300" y="0"/>
            <a:ext cx="1855800" cy="5143500"/>
          </a:xfrm>
          <a:prstGeom prst="rect">
            <a:avLst/>
          </a:prstGeom>
          <a:solidFill>
            <a:srgbClr val="DF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549" name="Google Shape;2549;p137"/>
          <p:cNvSpPr/>
          <p:nvPr/>
        </p:nvSpPr>
        <p:spPr>
          <a:xfrm>
            <a:off x="269675" y="377163"/>
            <a:ext cx="695400" cy="621300"/>
          </a:xfrm>
          <a:prstGeom prst="roundRect">
            <a:avLst>
              <a:gd name="adj" fmla="val 16667"/>
            </a:avLst>
          </a:prstGeom>
          <a:solidFill>
            <a:srgbClr val="99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Light"/>
                <a:ea typeface="Roboto Light"/>
                <a:cs typeface="Roboto Light"/>
                <a:sym typeface="Roboto Light"/>
              </a:rPr>
              <a:t>06</a:t>
            </a:r>
            <a:endParaRPr sz="3000">
              <a:solidFill>
                <a:srgbClr val="FFFFFF"/>
              </a:solidFill>
              <a:latin typeface="Roboto Light"/>
              <a:ea typeface="Roboto Light"/>
              <a:cs typeface="Roboto Light"/>
              <a:sym typeface="Roboto Light"/>
            </a:endParaRPr>
          </a:p>
        </p:txBody>
      </p:sp>
      <p:sp>
        <p:nvSpPr>
          <p:cNvPr id="2550" name="Google Shape;2550;p137"/>
          <p:cNvSpPr txBox="1">
            <a:spLocks noGrp="1"/>
          </p:cNvSpPr>
          <p:nvPr>
            <p:ph type="subTitle" idx="1"/>
          </p:nvPr>
        </p:nvSpPr>
        <p:spPr>
          <a:xfrm>
            <a:off x="269675" y="1273300"/>
            <a:ext cx="1474200" cy="148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800">
              <a:solidFill>
                <a:srgbClr val="FFFFFF"/>
              </a:solidFill>
              <a:latin typeface="Roboto"/>
              <a:ea typeface="Roboto"/>
              <a:cs typeface="Roboto"/>
              <a:sym typeface="Roboto"/>
            </a:endParaRPr>
          </a:p>
          <a:p>
            <a:pPr marL="0" lvl="0" indent="0" algn="l" rtl="0">
              <a:spcBef>
                <a:spcPts val="0"/>
              </a:spcBef>
              <a:spcAft>
                <a:spcPts val="0"/>
              </a:spcAft>
              <a:buNone/>
            </a:pPr>
            <a:endParaRPr sz="1800">
              <a:solidFill>
                <a:srgbClr val="FFFFFF"/>
              </a:solidFill>
              <a:latin typeface="Roboto"/>
              <a:ea typeface="Roboto"/>
              <a:cs typeface="Roboto"/>
              <a:sym typeface="Roboto"/>
            </a:endParaRPr>
          </a:p>
          <a:p>
            <a:pPr marL="0" lvl="0" indent="0" algn="l" rtl="0">
              <a:spcBef>
                <a:spcPts val="0"/>
              </a:spcBef>
              <a:spcAft>
                <a:spcPts val="0"/>
              </a:spcAft>
              <a:buNone/>
            </a:pPr>
            <a:r>
              <a:rPr lang="en" sz="1800">
                <a:solidFill>
                  <a:srgbClr val="FFFFFF"/>
                </a:solidFill>
                <a:latin typeface="Roboto"/>
                <a:ea typeface="Roboto"/>
                <a:cs typeface="Roboto"/>
                <a:sym typeface="Roboto"/>
              </a:rPr>
              <a:t>Explain the security implications of embedded and specialized systems.</a:t>
            </a:r>
            <a:endParaRPr sz="1800">
              <a:solidFill>
                <a:srgbClr val="FFFFFF"/>
              </a:solidFill>
              <a:latin typeface="Roboto"/>
              <a:ea typeface="Roboto"/>
              <a:cs typeface="Roboto"/>
              <a:sym typeface="Roboto"/>
            </a:endParaRPr>
          </a:p>
        </p:txBody>
      </p:sp>
      <p:sp>
        <p:nvSpPr>
          <p:cNvPr id="2551" name="Google Shape;2551;p137"/>
          <p:cNvSpPr txBox="1">
            <a:spLocks noGrp="1"/>
          </p:cNvSpPr>
          <p:nvPr>
            <p:ph type="subTitle" idx="1"/>
          </p:nvPr>
        </p:nvSpPr>
        <p:spPr>
          <a:xfrm>
            <a:off x="1810500" y="242150"/>
            <a:ext cx="3515400" cy="1348800"/>
          </a:xfrm>
          <a:prstGeom prst="rect">
            <a:avLst/>
          </a:prstGeom>
        </p:spPr>
        <p:txBody>
          <a:bodyPr spcFirstLastPara="1" wrap="square" lIns="365750" tIns="91425" rIns="274300" bIns="91425" anchor="t" anchorCtr="0">
            <a:noAutofit/>
          </a:bodyPr>
          <a:lstStyle/>
          <a:p>
            <a:pPr marL="0" lvl="0" indent="0" algn="l" rtl="0">
              <a:spcBef>
                <a:spcPts val="0"/>
              </a:spcBef>
              <a:spcAft>
                <a:spcPts val="0"/>
              </a:spcAft>
              <a:buNone/>
            </a:pPr>
            <a:r>
              <a:rPr lang="en" sz="1600">
                <a:solidFill>
                  <a:schemeClr val="dk1"/>
                </a:solidFill>
              </a:rPr>
              <a:t>This subdomain focuses on the security of </a:t>
            </a:r>
            <a:r>
              <a:rPr lang="en" sz="1600" b="1">
                <a:solidFill>
                  <a:schemeClr val="dk1"/>
                </a:solidFill>
              </a:rPr>
              <a:t>embedded systems</a:t>
            </a:r>
            <a:r>
              <a:rPr lang="en" sz="1600">
                <a:solidFill>
                  <a:schemeClr val="dk1"/>
                </a:solidFill>
              </a:rPr>
              <a:t>, which are systems that have hardware with software embedded within them.</a:t>
            </a:r>
            <a:endParaRPr sz="1600">
              <a:solidFill>
                <a:schemeClr val="dk1"/>
              </a:solidFill>
            </a:endParaRPr>
          </a:p>
          <a:p>
            <a:pPr marL="0" lvl="0" indent="0" algn="l" rtl="0">
              <a:spcBef>
                <a:spcPts val="800"/>
              </a:spcBef>
              <a:spcAft>
                <a:spcPts val="800"/>
              </a:spcAft>
              <a:buNone/>
            </a:pPr>
            <a:r>
              <a:rPr lang="en" sz="1600">
                <a:solidFill>
                  <a:schemeClr val="dk1"/>
                </a:solidFill>
              </a:rPr>
              <a:t>For example, a </a:t>
            </a:r>
            <a:r>
              <a:rPr lang="en" sz="1600" b="1">
                <a:solidFill>
                  <a:schemeClr val="dk1"/>
                </a:solidFill>
              </a:rPr>
              <a:t>smart refrigerator</a:t>
            </a:r>
            <a:r>
              <a:rPr lang="en" sz="1600">
                <a:solidFill>
                  <a:schemeClr val="dk1"/>
                </a:solidFill>
              </a:rPr>
              <a:t> is an example </a:t>
            </a:r>
            <a:br>
              <a:rPr lang="en" sz="1600">
                <a:solidFill>
                  <a:schemeClr val="dk1"/>
                </a:solidFill>
              </a:rPr>
            </a:br>
            <a:r>
              <a:rPr lang="en" sz="1600">
                <a:solidFill>
                  <a:schemeClr val="dk1"/>
                </a:solidFill>
              </a:rPr>
              <a:t>of an embedded system.</a:t>
            </a:r>
            <a:endParaRPr sz="1600">
              <a:solidFill>
                <a:schemeClr val="dk1"/>
              </a:solidFill>
            </a:endParaRPr>
          </a:p>
        </p:txBody>
      </p:sp>
      <p:sp>
        <p:nvSpPr>
          <p:cNvPr id="2552" name="Google Shape;2552;p137"/>
          <p:cNvSpPr txBox="1">
            <a:spLocks noGrp="1"/>
          </p:cNvSpPr>
          <p:nvPr>
            <p:ph type="subTitle" idx="1"/>
          </p:nvPr>
        </p:nvSpPr>
        <p:spPr>
          <a:xfrm>
            <a:off x="1820075" y="2572475"/>
            <a:ext cx="3391500" cy="2153100"/>
          </a:xfrm>
          <a:prstGeom prst="rect">
            <a:avLst/>
          </a:prstGeom>
        </p:spPr>
        <p:txBody>
          <a:bodyPr spcFirstLastPara="1" wrap="square" lIns="365750" tIns="91425" rIns="274300" bIns="91425" anchor="t" anchorCtr="0">
            <a:noAutofit/>
          </a:bodyPr>
          <a:lstStyle/>
          <a:p>
            <a:pPr marL="0" lvl="0" indent="0" algn="l" rtl="0">
              <a:spcBef>
                <a:spcPts val="0"/>
              </a:spcBef>
              <a:spcAft>
                <a:spcPts val="0"/>
              </a:spcAft>
              <a:buNone/>
            </a:pPr>
            <a:r>
              <a:rPr lang="en" sz="1400">
                <a:solidFill>
                  <a:schemeClr val="dk1"/>
                </a:solidFill>
              </a:rPr>
              <a:t>A smart refrigerator has </a:t>
            </a:r>
            <a:br>
              <a:rPr lang="en" sz="1400">
                <a:solidFill>
                  <a:schemeClr val="dk1"/>
                </a:solidFill>
              </a:rPr>
            </a:br>
            <a:r>
              <a:rPr lang="en" sz="1400">
                <a:solidFill>
                  <a:schemeClr val="dk1"/>
                </a:solidFill>
              </a:rPr>
              <a:t>hardware and software </a:t>
            </a:r>
            <a:br>
              <a:rPr lang="en" sz="1400">
                <a:solidFill>
                  <a:schemeClr val="dk1"/>
                </a:solidFill>
              </a:rPr>
            </a:br>
            <a:r>
              <a:rPr lang="en" sz="1400">
                <a:solidFill>
                  <a:schemeClr val="dk1"/>
                </a:solidFill>
              </a:rPr>
              <a:t>embedded within it to complete specific tasks, such as: </a:t>
            </a:r>
            <a:endParaRPr sz="1400">
              <a:solidFill>
                <a:schemeClr val="dk1"/>
              </a:solidFill>
            </a:endParaRPr>
          </a:p>
          <a:p>
            <a:pPr marL="342900" lvl="0" indent="-203200" algn="l" rtl="0">
              <a:spcBef>
                <a:spcPts val="800"/>
              </a:spcBef>
              <a:spcAft>
                <a:spcPts val="0"/>
              </a:spcAft>
              <a:buClr>
                <a:srgbClr val="DF0305"/>
              </a:buClr>
              <a:buSzPts val="1400"/>
              <a:buChar char="●"/>
            </a:pPr>
            <a:r>
              <a:rPr lang="en" sz="1400">
                <a:solidFill>
                  <a:schemeClr val="dk1"/>
                </a:solidFill>
              </a:rPr>
              <a:t>Monitoring temperature.</a:t>
            </a:r>
            <a:endParaRPr sz="1400">
              <a:solidFill>
                <a:schemeClr val="dk1"/>
              </a:solidFill>
            </a:endParaRPr>
          </a:p>
          <a:p>
            <a:pPr marL="342900" lvl="0" indent="-203200" algn="l" rtl="0">
              <a:spcBef>
                <a:spcPts val="500"/>
              </a:spcBef>
              <a:spcAft>
                <a:spcPts val="500"/>
              </a:spcAft>
              <a:buClr>
                <a:srgbClr val="DF0305"/>
              </a:buClr>
              <a:buSzPts val="1400"/>
              <a:buChar char="●"/>
            </a:pPr>
            <a:r>
              <a:rPr lang="en" sz="1400">
                <a:solidFill>
                  <a:schemeClr val="dk1"/>
                </a:solidFill>
              </a:rPr>
              <a:t>Determining if a filter</a:t>
            </a:r>
            <a:br>
              <a:rPr lang="en" sz="1400">
                <a:solidFill>
                  <a:schemeClr val="dk1"/>
                </a:solidFill>
              </a:rPr>
            </a:br>
            <a:r>
              <a:rPr lang="en" sz="1400">
                <a:solidFill>
                  <a:schemeClr val="dk1"/>
                </a:solidFill>
              </a:rPr>
              <a:t>needs replacing.</a:t>
            </a:r>
            <a:endParaRPr sz="14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EEBB3"/>
        </a:solidFill>
        <a:effectLst/>
      </p:bgPr>
    </p:bg>
    <p:spTree>
      <p:nvGrpSpPr>
        <p:cNvPr id="1" name="Shape 2556"/>
        <p:cNvGrpSpPr/>
        <p:nvPr/>
      </p:nvGrpSpPr>
      <p:grpSpPr>
        <a:xfrm>
          <a:off x="0" y="0"/>
          <a:ext cx="0" cy="0"/>
          <a:chOff x="0" y="0"/>
          <a:chExt cx="0" cy="0"/>
        </a:xfrm>
      </p:grpSpPr>
      <p:sp>
        <p:nvSpPr>
          <p:cNvPr id="2557" name="Google Shape;2557;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Architecture and Design </a:t>
            </a:r>
            <a:endParaRPr/>
          </a:p>
        </p:txBody>
      </p:sp>
      <p:sp>
        <p:nvSpPr>
          <p:cNvPr id="2558" name="Google Shape;2558;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Terms to know include:</a:t>
            </a:r>
            <a:endParaRPr/>
          </a:p>
        </p:txBody>
      </p:sp>
      <p:sp>
        <p:nvSpPr>
          <p:cNvPr id="2559" name="Google Shape;2559;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560" name="Google Shape;2560;p138"/>
          <p:cNvSpPr txBox="1">
            <a:spLocks noGrp="1"/>
          </p:cNvSpPr>
          <p:nvPr>
            <p:ph type="subTitle" idx="3"/>
          </p:nvPr>
        </p:nvSpPr>
        <p:spPr>
          <a:xfrm>
            <a:off x="-12300" y="2135850"/>
            <a:ext cx="4479000" cy="2544600"/>
          </a:xfrm>
          <a:prstGeom prst="rect">
            <a:avLst/>
          </a:prstGeom>
        </p:spPr>
        <p:txBody>
          <a:bodyPr spcFirstLastPara="1" wrap="square" lIns="457200" tIns="0" rIns="91425" bIns="91425" anchor="t" anchorCtr="0">
            <a:noAutofit/>
          </a:bodyPr>
          <a:lstStyle/>
          <a:p>
            <a:pPr marL="0" lvl="0" indent="0" algn="l" rtl="0">
              <a:spcBef>
                <a:spcPts val="0"/>
              </a:spcBef>
              <a:spcAft>
                <a:spcPts val="0"/>
              </a:spcAft>
              <a:buNone/>
            </a:pPr>
            <a:r>
              <a:rPr lang="en" sz="1600"/>
              <a:t>SCADA is a system used to control technical equipment in industries </a:t>
            </a:r>
            <a:br>
              <a:rPr lang="en" sz="1600"/>
            </a:br>
            <a:r>
              <a:rPr lang="en" sz="1600"/>
              <a:t>such as:</a:t>
            </a:r>
            <a:endParaRPr sz="1600"/>
          </a:p>
          <a:p>
            <a:pPr marL="342900" lvl="0" indent="-203200" algn="l" rtl="0">
              <a:spcBef>
                <a:spcPts val="1000"/>
              </a:spcBef>
              <a:spcAft>
                <a:spcPts val="0"/>
              </a:spcAft>
              <a:buClr>
                <a:srgbClr val="DF0305"/>
              </a:buClr>
              <a:buSzPts val="1400"/>
              <a:buChar char="●"/>
            </a:pPr>
            <a:r>
              <a:rPr lang="en" sz="1400">
                <a:solidFill>
                  <a:schemeClr val="dk1"/>
                </a:solidFill>
              </a:rPr>
              <a:t>Energy</a:t>
            </a:r>
            <a:endParaRPr sz="1400">
              <a:solidFill>
                <a:schemeClr val="dk1"/>
              </a:solidFill>
            </a:endParaRPr>
          </a:p>
          <a:p>
            <a:pPr marL="342900" lvl="0" indent="-203200" algn="l" rtl="0">
              <a:spcBef>
                <a:spcPts val="0"/>
              </a:spcBef>
              <a:spcAft>
                <a:spcPts val="0"/>
              </a:spcAft>
              <a:buClr>
                <a:srgbClr val="DF0305"/>
              </a:buClr>
              <a:buSzPts val="1400"/>
              <a:buChar char="●"/>
            </a:pPr>
            <a:r>
              <a:rPr lang="en" sz="1400">
                <a:solidFill>
                  <a:schemeClr val="dk1"/>
                </a:solidFill>
              </a:rPr>
              <a:t>Oil</a:t>
            </a:r>
            <a:endParaRPr sz="1400">
              <a:solidFill>
                <a:schemeClr val="dk1"/>
              </a:solidFill>
            </a:endParaRPr>
          </a:p>
          <a:p>
            <a:pPr marL="342900" lvl="0" indent="-203200" algn="l" rtl="0">
              <a:spcBef>
                <a:spcPts val="0"/>
              </a:spcBef>
              <a:spcAft>
                <a:spcPts val="0"/>
              </a:spcAft>
              <a:buClr>
                <a:srgbClr val="DF0305"/>
              </a:buClr>
              <a:buSzPts val="1400"/>
              <a:buChar char="●"/>
            </a:pPr>
            <a:r>
              <a:rPr lang="en" sz="1400">
                <a:solidFill>
                  <a:schemeClr val="dk1"/>
                </a:solidFill>
              </a:rPr>
              <a:t>Water management</a:t>
            </a:r>
            <a:endParaRPr sz="1400">
              <a:solidFill>
                <a:schemeClr val="dk1"/>
              </a:solidFill>
            </a:endParaRPr>
          </a:p>
        </p:txBody>
      </p:sp>
      <p:sp>
        <p:nvSpPr>
          <p:cNvPr id="2561" name="Google Shape;2561;p138"/>
          <p:cNvSpPr/>
          <p:nvPr/>
        </p:nvSpPr>
        <p:spPr>
          <a:xfrm>
            <a:off x="1076325" y="1423550"/>
            <a:ext cx="3143100" cy="476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dk1"/>
                </a:solidFill>
                <a:latin typeface="Roboto Medium"/>
                <a:ea typeface="Roboto Medium"/>
                <a:cs typeface="Roboto Medium"/>
                <a:sym typeface="Roboto Medium"/>
              </a:rPr>
              <a:t>Supervisory Control and </a:t>
            </a:r>
            <a:br>
              <a:rPr lang="en">
                <a:solidFill>
                  <a:schemeClr val="dk1"/>
                </a:solidFill>
                <a:latin typeface="Roboto Medium"/>
                <a:ea typeface="Roboto Medium"/>
                <a:cs typeface="Roboto Medium"/>
                <a:sym typeface="Roboto Medium"/>
              </a:rPr>
            </a:br>
            <a:r>
              <a:rPr lang="en">
                <a:solidFill>
                  <a:schemeClr val="dk1"/>
                </a:solidFill>
                <a:latin typeface="Roboto Medium"/>
                <a:ea typeface="Roboto Medium"/>
                <a:cs typeface="Roboto Medium"/>
                <a:sym typeface="Roboto Medium"/>
              </a:rPr>
              <a:t>Data Acquisition (SCADA)</a:t>
            </a:r>
            <a:endParaRPr>
              <a:latin typeface="Roboto Medium"/>
              <a:ea typeface="Roboto Medium"/>
              <a:cs typeface="Roboto Medium"/>
              <a:sym typeface="Roboto Medium"/>
            </a:endParaRPr>
          </a:p>
        </p:txBody>
      </p:sp>
      <p:grpSp>
        <p:nvGrpSpPr>
          <p:cNvPr id="2562" name="Google Shape;2562;p138"/>
          <p:cNvGrpSpPr/>
          <p:nvPr/>
        </p:nvGrpSpPr>
        <p:grpSpPr>
          <a:xfrm>
            <a:off x="457206" y="1421303"/>
            <a:ext cx="533372" cy="533480"/>
            <a:chOff x="457200" y="1378813"/>
            <a:chExt cx="695400" cy="695450"/>
          </a:xfrm>
        </p:grpSpPr>
        <p:sp>
          <p:nvSpPr>
            <p:cNvPr id="2563" name="Google Shape;2563;p138"/>
            <p:cNvSpPr/>
            <p:nvPr/>
          </p:nvSpPr>
          <p:spPr>
            <a:xfrm>
              <a:off x="457200" y="1378813"/>
              <a:ext cx="695400" cy="621300"/>
            </a:xfrm>
            <a:prstGeom prst="roundRect">
              <a:avLst>
                <a:gd name="adj" fmla="val 16667"/>
              </a:avLst>
            </a:prstGeom>
            <a:solidFill>
              <a:srgbClr val="DF030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64" name="Google Shape;2564;p138"/>
            <p:cNvSpPr/>
            <p:nvPr/>
          </p:nvSpPr>
          <p:spPr>
            <a:xfrm rot="10800000">
              <a:off x="634726" y="1885638"/>
              <a:ext cx="340325" cy="188625"/>
            </a:xfrm>
            <a:prstGeom prst="flowChartExtract">
              <a:avLst/>
            </a:prstGeom>
            <a:solidFill>
              <a:srgbClr val="DF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565" name="Google Shape;2565;p138"/>
          <p:cNvSpPr/>
          <p:nvPr/>
        </p:nvSpPr>
        <p:spPr>
          <a:xfrm>
            <a:off x="5555425" y="1425800"/>
            <a:ext cx="3143100" cy="476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6" name="Google Shape;2566;p138"/>
          <p:cNvGrpSpPr/>
          <p:nvPr/>
        </p:nvGrpSpPr>
        <p:grpSpPr>
          <a:xfrm>
            <a:off x="4936306" y="1423553"/>
            <a:ext cx="533372" cy="533480"/>
            <a:chOff x="457200" y="1378813"/>
            <a:chExt cx="695400" cy="695450"/>
          </a:xfrm>
        </p:grpSpPr>
        <p:sp>
          <p:nvSpPr>
            <p:cNvPr id="2567" name="Google Shape;2567;p138"/>
            <p:cNvSpPr/>
            <p:nvPr/>
          </p:nvSpPr>
          <p:spPr>
            <a:xfrm>
              <a:off x="457200" y="1378813"/>
              <a:ext cx="695400" cy="621300"/>
            </a:xfrm>
            <a:prstGeom prst="roundRect">
              <a:avLst>
                <a:gd name="adj" fmla="val 16667"/>
              </a:avLst>
            </a:prstGeom>
            <a:solidFill>
              <a:srgbClr val="99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68" name="Google Shape;2568;p138"/>
            <p:cNvSpPr/>
            <p:nvPr/>
          </p:nvSpPr>
          <p:spPr>
            <a:xfrm rot="10800000">
              <a:off x="634726" y="1885638"/>
              <a:ext cx="340325" cy="188625"/>
            </a:xfrm>
            <a:prstGeom prst="flowChartExtract">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69" name="Google Shape;2569;p138"/>
          <p:cNvPicPr preferRelativeResize="0"/>
          <p:nvPr/>
        </p:nvPicPr>
        <p:blipFill rotWithShape="1">
          <a:blip r:embed="rId3">
            <a:alphaModFix amt="26000"/>
          </a:blip>
          <a:srcRect l="6559" r="6559"/>
          <a:stretch/>
        </p:blipFill>
        <p:spPr>
          <a:xfrm>
            <a:off x="4480263" y="641675"/>
            <a:ext cx="261875" cy="4177922"/>
          </a:xfrm>
          <a:prstGeom prst="rect">
            <a:avLst/>
          </a:prstGeom>
          <a:noFill/>
          <a:ln>
            <a:noFill/>
          </a:ln>
        </p:spPr>
      </p:pic>
      <p:sp>
        <p:nvSpPr>
          <p:cNvPr id="2570" name="Google Shape;2570;p138"/>
          <p:cNvSpPr/>
          <p:nvPr/>
        </p:nvSpPr>
        <p:spPr>
          <a:xfrm>
            <a:off x="4466800" y="1143325"/>
            <a:ext cx="297600" cy="36504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8"/>
          <p:cNvSpPr txBox="1">
            <a:spLocks noGrp="1"/>
          </p:cNvSpPr>
          <p:nvPr>
            <p:ph type="subTitle" idx="5"/>
          </p:nvPr>
        </p:nvSpPr>
        <p:spPr>
          <a:xfrm>
            <a:off x="4936300" y="2138100"/>
            <a:ext cx="3981600" cy="25446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sz="1600"/>
              <a:t>IoT is the network of devices that are connected to the internet, which is considered an extension of the internet itself.</a:t>
            </a:r>
            <a:endParaRPr sz="1400" b="1"/>
          </a:p>
          <a:p>
            <a:pPr marL="342900" lvl="0" indent="-203200" algn="l" rtl="0">
              <a:spcBef>
                <a:spcPts val="1000"/>
              </a:spcBef>
              <a:spcAft>
                <a:spcPts val="0"/>
              </a:spcAft>
              <a:buClr>
                <a:srgbClr val="990000"/>
              </a:buClr>
              <a:buSzPts val="1400"/>
              <a:buChar char="●"/>
            </a:pPr>
            <a:r>
              <a:rPr lang="en" sz="1400"/>
              <a:t>Smart light bulbs</a:t>
            </a:r>
            <a:endParaRPr sz="1400"/>
          </a:p>
          <a:p>
            <a:pPr marL="342900" lvl="0" indent="-203200" algn="l" rtl="0">
              <a:spcBef>
                <a:spcPts val="0"/>
              </a:spcBef>
              <a:spcAft>
                <a:spcPts val="0"/>
              </a:spcAft>
              <a:buClr>
                <a:srgbClr val="990000"/>
              </a:buClr>
              <a:buSzPts val="1400"/>
              <a:buChar char="●"/>
            </a:pPr>
            <a:r>
              <a:rPr lang="en" sz="1400"/>
              <a:t>Smart refrigerators</a:t>
            </a:r>
            <a:endParaRPr sz="1400"/>
          </a:p>
          <a:p>
            <a:pPr marL="342900" lvl="0" indent="-203200" algn="l" rtl="0">
              <a:spcBef>
                <a:spcPts val="0"/>
              </a:spcBef>
              <a:spcAft>
                <a:spcPts val="0"/>
              </a:spcAft>
              <a:buClr>
                <a:srgbClr val="990000"/>
              </a:buClr>
              <a:buSzPts val="1400"/>
              <a:buChar char="●"/>
            </a:pPr>
            <a:r>
              <a:rPr lang="en" sz="1400"/>
              <a:t>Printers</a:t>
            </a:r>
            <a:endParaRPr sz="1400"/>
          </a:p>
          <a:p>
            <a:pPr marL="342900" lvl="0" indent="-203200" algn="l" rtl="0">
              <a:spcBef>
                <a:spcPts val="0"/>
              </a:spcBef>
              <a:spcAft>
                <a:spcPts val="0"/>
              </a:spcAft>
              <a:buClr>
                <a:srgbClr val="990000"/>
              </a:buClr>
              <a:buSzPts val="1400"/>
              <a:buChar char="●"/>
            </a:pPr>
            <a:r>
              <a:rPr lang="en" sz="1400"/>
              <a:t>Door locks</a:t>
            </a:r>
            <a:endParaRPr sz="1400"/>
          </a:p>
        </p:txBody>
      </p:sp>
      <p:sp>
        <p:nvSpPr>
          <p:cNvPr id="2572" name="Google Shape;2572;p138"/>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400">
                <a:latin typeface="Roboto Medium"/>
                <a:ea typeface="Roboto Medium"/>
                <a:cs typeface="Roboto Medium"/>
                <a:sym typeface="Roboto Medium"/>
              </a:rPr>
              <a:t>Internet of Things (IoT)</a:t>
            </a:r>
            <a:endParaRPr sz="1400">
              <a:latin typeface="Roboto Medium"/>
              <a:ea typeface="Roboto Medium"/>
              <a:cs typeface="Roboto Medium"/>
              <a:sym typeface="Roboto Medium"/>
            </a:endParaRPr>
          </a:p>
        </p:txBody>
      </p:sp>
      <p:pic>
        <p:nvPicPr>
          <p:cNvPr id="2573" name="Google Shape;2573;p138"/>
          <p:cNvPicPr preferRelativeResize="0"/>
          <p:nvPr/>
        </p:nvPicPr>
        <p:blipFill rotWithShape="1">
          <a:blip r:embed="rId3">
            <a:alphaModFix amt="26000"/>
          </a:blip>
          <a:srcRect l="6559" r="6559"/>
          <a:stretch/>
        </p:blipFill>
        <p:spPr>
          <a:xfrm>
            <a:off x="4578750" y="857475"/>
            <a:ext cx="261850" cy="4038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139"/>
          <p:cNvSpPr/>
          <p:nvPr/>
        </p:nvSpPr>
        <p:spPr>
          <a:xfrm>
            <a:off x="3366475" y="0"/>
            <a:ext cx="57774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cxnSp>
        <p:nvCxnSpPr>
          <p:cNvPr id="2580" name="Google Shape;2580;p139"/>
          <p:cNvCxnSpPr/>
          <p:nvPr/>
        </p:nvCxnSpPr>
        <p:spPr>
          <a:xfrm>
            <a:off x="274375" y="640080"/>
            <a:ext cx="8680800" cy="0"/>
          </a:xfrm>
          <a:prstGeom prst="straightConnector1">
            <a:avLst/>
          </a:prstGeom>
          <a:noFill/>
          <a:ln w="9525" cap="flat" cmpd="sng">
            <a:solidFill>
              <a:srgbClr val="FFFFFF"/>
            </a:solidFill>
            <a:prstDash val="solid"/>
            <a:round/>
            <a:headEnd type="none" w="med" len="med"/>
            <a:tailEnd type="none" w="med" len="med"/>
          </a:ln>
        </p:spPr>
      </p:cxnSp>
      <p:sp>
        <p:nvSpPr>
          <p:cNvPr id="2581" name="Google Shape;2581;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solidFill>
                <a:srgbClr val="FFFFFF"/>
              </a:solidFill>
            </a:endParaRPr>
          </a:p>
        </p:txBody>
      </p:sp>
      <p:pic>
        <p:nvPicPr>
          <p:cNvPr id="2582" name="Google Shape;2582;p139"/>
          <p:cNvPicPr preferRelativeResize="0"/>
          <p:nvPr/>
        </p:nvPicPr>
        <p:blipFill>
          <a:blip r:embed="rId3">
            <a:alphaModFix/>
          </a:blip>
          <a:stretch>
            <a:fillRect/>
          </a:stretch>
        </p:blipFill>
        <p:spPr>
          <a:xfrm>
            <a:off x="3904125" y="139787"/>
            <a:ext cx="4792575" cy="4863925"/>
          </a:xfrm>
          <a:prstGeom prst="rect">
            <a:avLst/>
          </a:prstGeom>
          <a:noFill/>
          <a:ln>
            <a:noFill/>
          </a:ln>
        </p:spPr>
      </p:pic>
      <p:sp>
        <p:nvSpPr>
          <p:cNvPr id="2583" name="Google Shape;2583;p139"/>
          <p:cNvSpPr txBox="1"/>
          <p:nvPr/>
        </p:nvSpPr>
        <p:spPr>
          <a:xfrm>
            <a:off x="-6150" y="0"/>
            <a:ext cx="3493200" cy="5143500"/>
          </a:xfrm>
          <a:prstGeom prst="rect">
            <a:avLst/>
          </a:prstGeom>
          <a:solidFill>
            <a:srgbClr val="DF0305"/>
          </a:solidFill>
          <a:ln>
            <a:noFill/>
          </a:ln>
        </p:spPr>
        <p:txBody>
          <a:bodyPr spcFirstLastPara="1" wrap="square" lIns="320025" tIns="1097275" rIns="91425" bIns="91425" anchor="t" anchorCtr="0">
            <a:noAutofit/>
          </a:bodyPr>
          <a:lstStyle/>
          <a:p>
            <a:pPr marL="0" lvl="0" indent="0" algn="l" rtl="0">
              <a:lnSpc>
                <a:spcPct val="115000"/>
              </a:lnSpc>
              <a:spcBef>
                <a:spcPts val="0"/>
              </a:spcBef>
              <a:spcAft>
                <a:spcPts val="0"/>
              </a:spcAft>
              <a:buNone/>
            </a:pPr>
            <a:r>
              <a:rPr lang="en" sz="1800" b="1">
                <a:solidFill>
                  <a:schemeClr val="lt1"/>
                </a:solidFill>
                <a:latin typeface="Roboto"/>
                <a:ea typeface="Roboto"/>
                <a:cs typeface="Roboto"/>
                <a:sym typeface="Roboto"/>
              </a:rPr>
              <a:t>IoT </a:t>
            </a:r>
            <a:r>
              <a:rPr lang="en" sz="1800">
                <a:solidFill>
                  <a:schemeClr val="lt1"/>
                </a:solidFill>
                <a:latin typeface="Roboto Light"/>
                <a:ea typeface="Roboto Light"/>
                <a:cs typeface="Roboto Light"/>
                <a:sym typeface="Roboto Light"/>
              </a:rPr>
              <a:t>is an expansive term relevant to many areas </a:t>
            </a:r>
            <a:br>
              <a:rPr lang="en" sz="1800">
                <a:solidFill>
                  <a:schemeClr val="lt1"/>
                </a:solidFill>
                <a:latin typeface="Roboto Light"/>
                <a:ea typeface="Roboto Light"/>
                <a:cs typeface="Roboto Light"/>
                <a:sym typeface="Roboto Light"/>
              </a:rPr>
            </a:br>
            <a:r>
              <a:rPr lang="en" sz="1800">
                <a:solidFill>
                  <a:schemeClr val="lt1"/>
                </a:solidFill>
                <a:latin typeface="Roboto Light"/>
                <a:ea typeface="Roboto Light"/>
                <a:cs typeface="Roboto Light"/>
                <a:sym typeface="Roboto Light"/>
              </a:rPr>
              <a:t>such as smart houses, research and monitoring </a:t>
            </a:r>
            <a:br>
              <a:rPr lang="en" sz="1800">
                <a:solidFill>
                  <a:schemeClr val="lt1"/>
                </a:solidFill>
                <a:latin typeface="Roboto Light"/>
                <a:ea typeface="Roboto Light"/>
                <a:cs typeface="Roboto Light"/>
                <a:sym typeface="Roboto Light"/>
              </a:rPr>
            </a:br>
            <a:r>
              <a:rPr lang="en" sz="1800">
                <a:solidFill>
                  <a:schemeClr val="lt1"/>
                </a:solidFill>
                <a:latin typeface="Roboto Light"/>
                <a:ea typeface="Roboto Light"/>
                <a:cs typeface="Roboto Light"/>
                <a:sym typeface="Roboto Light"/>
              </a:rPr>
              <a:t>in the healthcare industry, wearable devices such as </a:t>
            </a:r>
            <a:br>
              <a:rPr lang="en" sz="1800">
                <a:solidFill>
                  <a:schemeClr val="lt1"/>
                </a:solidFill>
                <a:latin typeface="Roboto Light"/>
                <a:ea typeface="Roboto Light"/>
                <a:cs typeface="Roboto Light"/>
                <a:sym typeface="Roboto Light"/>
              </a:rPr>
            </a:br>
            <a:r>
              <a:rPr lang="en" sz="1800">
                <a:solidFill>
                  <a:schemeClr val="lt1"/>
                </a:solidFill>
                <a:latin typeface="Roboto Light"/>
                <a:ea typeface="Roboto Light"/>
                <a:cs typeface="Roboto Light"/>
                <a:sym typeface="Roboto Light"/>
              </a:rPr>
              <a:t>step counters, data collection in agriculture, manufacturing and city management and many, many more.</a:t>
            </a:r>
            <a:endParaRPr sz="2000">
              <a:solidFill>
                <a:srgbClr val="FFFFFF"/>
              </a:solidFill>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140"/>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40"/>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0" name="Google Shape;2590;p140"/>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pic>
        <p:nvPicPr>
          <p:cNvPr id="2591" name="Google Shape;2591;p140"/>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592" name="Google Shape;2592;p140"/>
          <p:cNvSpPr txBox="1">
            <a:spLocks noGrp="1"/>
          </p:cNvSpPr>
          <p:nvPr>
            <p:ph type="body" idx="3"/>
          </p:nvPr>
        </p:nvSpPr>
        <p:spPr>
          <a:xfrm>
            <a:off x="457200" y="650275"/>
            <a:ext cx="51207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To protect their data, which type of systems are usually not connected to the internet?</a:t>
            </a:r>
            <a:endParaRPr sz="1600">
              <a:solidFill>
                <a:schemeClr val="dk1"/>
              </a:solidFill>
              <a:latin typeface="Roboto Medium"/>
              <a:ea typeface="Roboto Medium"/>
              <a:cs typeface="Roboto Medium"/>
              <a:sym typeface="Roboto Medium"/>
            </a:endParaRPr>
          </a:p>
          <a:p>
            <a:pPr marL="0" lvl="0" indent="0" algn="l" rtl="0">
              <a:lnSpc>
                <a:spcPct val="115000"/>
              </a:lnSpc>
              <a:spcBef>
                <a:spcPts val="1200"/>
              </a:spcBef>
              <a:spcAft>
                <a:spcPts val="0"/>
              </a:spcAft>
              <a:buNone/>
            </a:pPr>
            <a:endParaRPr sz="1600">
              <a:solidFill>
                <a:schemeClr val="dk1"/>
              </a:solidFill>
              <a:latin typeface="Roboto Medium"/>
              <a:ea typeface="Roboto Medium"/>
              <a:cs typeface="Roboto Medium"/>
              <a:sym typeface="Roboto Medium"/>
            </a:endParaRPr>
          </a:p>
          <a:p>
            <a:pPr marL="320040" lvl="0" indent="-186690" algn="l" rtl="0">
              <a:lnSpc>
                <a:spcPct val="114000"/>
              </a:lnSpc>
              <a:spcBef>
                <a:spcPts val="1200"/>
              </a:spcBef>
              <a:spcAft>
                <a:spcPts val="0"/>
              </a:spcAft>
              <a:buClr>
                <a:srgbClr val="0B5394"/>
              </a:buClr>
              <a:buSzPts val="1500"/>
              <a:buAutoNum type="alphaUcPeriod"/>
            </a:pPr>
            <a:r>
              <a:rPr lang="en" sz="1500">
                <a:solidFill>
                  <a:schemeClr val="dk1"/>
                </a:solidFill>
              </a:rPr>
              <a:t>Linux servers</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Apache web servers</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SCADA systems</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Home office networks</a:t>
            </a:r>
            <a:endParaRPr sz="1500">
              <a:solidFill>
                <a:schemeClr val="dk1"/>
              </a:solidFill>
            </a:endParaRPr>
          </a:p>
        </p:txBody>
      </p:sp>
      <p:cxnSp>
        <p:nvCxnSpPr>
          <p:cNvPr id="2593" name="Google Shape;2593;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94" name="Google Shape;2594;p140"/>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595" name="Google Shape;2595;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41"/>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41"/>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2" name="Google Shape;2602;p141"/>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pic>
        <p:nvPicPr>
          <p:cNvPr id="2603" name="Google Shape;2603;p141"/>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604" name="Google Shape;2604;p141"/>
          <p:cNvSpPr/>
          <p:nvPr/>
        </p:nvSpPr>
        <p:spPr>
          <a:xfrm>
            <a:off x="857600" y="2441400"/>
            <a:ext cx="2072400" cy="269400"/>
          </a:xfrm>
          <a:prstGeom prst="roundRect">
            <a:avLst>
              <a:gd name="adj" fmla="val 16667"/>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41"/>
          <p:cNvSpPr txBox="1">
            <a:spLocks noGrp="1"/>
          </p:cNvSpPr>
          <p:nvPr>
            <p:ph type="body" idx="3"/>
          </p:nvPr>
        </p:nvSpPr>
        <p:spPr>
          <a:xfrm>
            <a:off x="457200" y="650275"/>
            <a:ext cx="51207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To protect their data, which type of systems are usually not connected to the internet?</a:t>
            </a:r>
            <a:endParaRPr sz="1600">
              <a:solidFill>
                <a:schemeClr val="dk1"/>
              </a:solidFill>
              <a:latin typeface="Roboto Medium"/>
              <a:ea typeface="Roboto Medium"/>
              <a:cs typeface="Roboto Medium"/>
              <a:sym typeface="Roboto Medium"/>
            </a:endParaRPr>
          </a:p>
          <a:p>
            <a:pPr marL="0" lvl="0" indent="0" algn="l" rtl="0">
              <a:lnSpc>
                <a:spcPct val="115000"/>
              </a:lnSpc>
              <a:spcBef>
                <a:spcPts val="1200"/>
              </a:spcBef>
              <a:spcAft>
                <a:spcPts val="0"/>
              </a:spcAft>
              <a:buNone/>
            </a:pPr>
            <a:endParaRPr sz="1600">
              <a:solidFill>
                <a:schemeClr val="dk1"/>
              </a:solidFill>
              <a:latin typeface="Roboto Medium"/>
              <a:ea typeface="Roboto Medium"/>
              <a:cs typeface="Roboto Medium"/>
              <a:sym typeface="Roboto Medium"/>
            </a:endParaRPr>
          </a:p>
          <a:p>
            <a:pPr marL="320040" lvl="0" indent="-186690" algn="l" rtl="0">
              <a:lnSpc>
                <a:spcPct val="114000"/>
              </a:lnSpc>
              <a:spcBef>
                <a:spcPts val="1200"/>
              </a:spcBef>
              <a:spcAft>
                <a:spcPts val="0"/>
              </a:spcAft>
              <a:buClr>
                <a:srgbClr val="0B5394"/>
              </a:buClr>
              <a:buSzPts val="1500"/>
              <a:buAutoNum type="alphaUcPeriod"/>
            </a:pPr>
            <a:r>
              <a:rPr lang="en" sz="1500">
                <a:solidFill>
                  <a:schemeClr val="dk1"/>
                </a:solidFill>
              </a:rPr>
              <a:t>Linux servers</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Apache web servers</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b="1">
                <a:solidFill>
                  <a:schemeClr val="dk1"/>
                </a:solidFill>
              </a:rPr>
              <a:t>SCADA systems</a:t>
            </a:r>
            <a:endParaRPr sz="1500" b="1">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Home office networks</a:t>
            </a:r>
            <a:endParaRPr sz="1500">
              <a:solidFill>
                <a:schemeClr val="dk1"/>
              </a:solidFill>
            </a:endParaRPr>
          </a:p>
        </p:txBody>
      </p:sp>
      <p:cxnSp>
        <p:nvCxnSpPr>
          <p:cNvPr id="2606" name="Google Shape;2606;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7" name="Google Shape;2607;p141"/>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608" name="Google Shape;2608;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609" name="Google Shape;2609;p141"/>
          <p:cNvSpPr txBox="1"/>
          <p:nvPr/>
        </p:nvSpPr>
        <p:spPr>
          <a:xfrm>
            <a:off x="769775" y="3089950"/>
            <a:ext cx="4687200" cy="3000000"/>
          </a:xfrm>
          <a:prstGeom prst="rect">
            <a:avLst/>
          </a:prstGeom>
          <a:noFill/>
          <a:ln>
            <a:noFill/>
          </a:ln>
        </p:spPr>
        <p:txBody>
          <a:bodyPr spcFirstLastPara="1" wrap="square" lIns="91425" tIns="91425" rIns="91425" bIns="91425" anchor="t" anchorCtr="0">
            <a:noAutofit/>
          </a:bodyPr>
          <a:lstStyle/>
          <a:p>
            <a:pPr marL="571500" lvl="0" indent="-323850" algn="l" rtl="0">
              <a:lnSpc>
                <a:spcPct val="114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While some SCADA systems have limited connection to the internet, they run high-impact systems, so are usually are not connected.</a:t>
            </a:r>
            <a:endParaRPr sz="1500">
              <a:solidFill>
                <a:schemeClr val="dk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EEBB3"/>
        </a:solidFill>
        <a:effectLst/>
      </p:bgPr>
    </p:bg>
    <p:spTree>
      <p:nvGrpSpPr>
        <p:cNvPr id="1" name="Shape 2613"/>
        <p:cNvGrpSpPr/>
        <p:nvPr/>
      </p:nvGrpSpPr>
      <p:grpSpPr>
        <a:xfrm>
          <a:off x="0" y="0"/>
          <a:ext cx="0" cy="0"/>
          <a:chOff x="0" y="0"/>
          <a:chExt cx="0" cy="0"/>
        </a:xfrm>
      </p:grpSpPr>
      <p:sp>
        <p:nvSpPr>
          <p:cNvPr id="2614" name="Google Shape;2614;p142"/>
          <p:cNvSpPr/>
          <p:nvPr/>
        </p:nvSpPr>
        <p:spPr>
          <a:xfrm>
            <a:off x="1762625" y="609775"/>
            <a:ext cx="7175700" cy="1056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616" name="Google Shape;2616;p142"/>
          <p:cNvSpPr/>
          <p:nvPr/>
        </p:nvSpPr>
        <p:spPr>
          <a:xfrm>
            <a:off x="-45300" y="0"/>
            <a:ext cx="1855800" cy="5143500"/>
          </a:xfrm>
          <a:prstGeom prst="rect">
            <a:avLst/>
          </a:prstGeom>
          <a:solidFill>
            <a:srgbClr val="DF03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42"/>
          <p:cNvSpPr/>
          <p:nvPr/>
        </p:nvSpPr>
        <p:spPr>
          <a:xfrm>
            <a:off x="269675" y="377163"/>
            <a:ext cx="695400" cy="621300"/>
          </a:xfrm>
          <a:prstGeom prst="roundRect">
            <a:avLst>
              <a:gd name="adj" fmla="val 16667"/>
            </a:avLst>
          </a:prstGeom>
          <a:solidFill>
            <a:srgbClr val="99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Light"/>
                <a:ea typeface="Roboto Light"/>
                <a:cs typeface="Roboto Light"/>
                <a:sym typeface="Roboto Light"/>
              </a:rPr>
              <a:t>07</a:t>
            </a:r>
            <a:endParaRPr sz="3000">
              <a:solidFill>
                <a:srgbClr val="FFFFFF"/>
              </a:solidFill>
              <a:latin typeface="Roboto Light"/>
              <a:ea typeface="Roboto Light"/>
              <a:cs typeface="Roboto Light"/>
              <a:sym typeface="Roboto Light"/>
            </a:endParaRPr>
          </a:p>
        </p:txBody>
      </p:sp>
      <p:sp>
        <p:nvSpPr>
          <p:cNvPr id="2618" name="Google Shape;2618;p142"/>
          <p:cNvSpPr txBox="1">
            <a:spLocks noGrp="1"/>
          </p:cNvSpPr>
          <p:nvPr>
            <p:ph type="subTitle" idx="1"/>
          </p:nvPr>
        </p:nvSpPr>
        <p:spPr>
          <a:xfrm>
            <a:off x="269675" y="1273300"/>
            <a:ext cx="1474200" cy="1489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Explain the importance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of physical security controls.</a:t>
            </a:r>
            <a:endParaRPr sz="1800">
              <a:solidFill>
                <a:srgbClr val="FFFFFF"/>
              </a:solidFill>
              <a:latin typeface="Roboto"/>
              <a:ea typeface="Roboto"/>
              <a:cs typeface="Roboto"/>
              <a:sym typeface="Roboto"/>
            </a:endParaRPr>
          </a:p>
        </p:txBody>
      </p:sp>
      <p:sp>
        <p:nvSpPr>
          <p:cNvPr id="2619" name="Google Shape;2619;p142"/>
          <p:cNvSpPr txBox="1">
            <a:spLocks noGrp="1"/>
          </p:cNvSpPr>
          <p:nvPr>
            <p:ph type="subTitle" idx="1"/>
          </p:nvPr>
        </p:nvSpPr>
        <p:spPr>
          <a:xfrm>
            <a:off x="1810500" y="242150"/>
            <a:ext cx="7333500" cy="929700"/>
          </a:xfrm>
          <a:prstGeom prst="rect">
            <a:avLst/>
          </a:prstGeom>
        </p:spPr>
        <p:txBody>
          <a:bodyPr spcFirstLastPara="1" wrap="square" lIns="457200" tIns="91425" rIns="274300" bIns="91425" anchor="t" anchorCtr="0">
            <a:noAutofit/>
          </a:bodyPr>
          <a:lstStyle/>
          <a:p>
            <a:pPr marL="0" lvl="0" indent="0" algn="l" rtl="0">
              <a:spcBef>
                <a:spcPts val="0"/>
              </a:spcBef>
              <a:spcAft>
                <a:spcPts val="800"/>
              </a:spcAft>
              <a:buNone/>
            </a:pPr>
            <a:r>
              <a:rPr lang="en" sz="1600">
                <a:solidFill>
                  <a:schemeClr val="dk1"/>
                </a:solidFill>
              </a:rPr>
              <a:t>This subdomain focuses on concepts associated with physical security processes and controls.</a:t>
            </a:r>
            <a:endParaRPr sz="1600">
              <a:solidFill>
                <a:schemeClr val="dk1"/>
              </a:solidFill>
            </a:endParaRPr>
          </a:p>
        </p:txBody>
      </p:sp>
      <p:sp>
        <p:nvSpPr>
          <p:cNvPr id="2620" name="Google Shape;2620;p142"/>
          <p:cNvSpPr/>
          <p:nvPr/>
        </p:nvSpPr>
        <p:spPr>
          <a:xfrm>
            <a:off x="4268375" y="1074675"/>
            <a:ext cx="45168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Such as HVAC systems and fire suppression systems.</a:t>
            </a:r>
            <a:endParaRPr sz="1300"/>
          </a:p>
        </p:txBody>
      </p:sp>
      <p:grpSp>
        <p:nvGrpSpPr>
          <p:cNvPr id="2621" name="Google Shape;2621;p142"/>
          <p:cNvGrpSpPr/>
          <p:nvPr/>
        </p:nvGrpSpPr>
        <p:grpSpPr>
          <a:xfrm>
            <a:off x="2286627" y="1074675"/>
            <a:ext cx="1890075" cy="621300"/>
            <a:chOff x="-655986" y="1378825"/>
            <a:chExt cx="1890075" cy="621300"/>
          </a:xfrm>
        </p:grpSpPr>
        <p:sp>
          <p:nvSpPr>
            <p:cNvPr id="2622" name="Google Shape;2622;p142"/>
            <p:cNvSpPr/>
            <p:nvPr/>
          </p:nvSpPr>
          <p:spPr>
            <a:xfrm>
              <a:off x="-655986" y="1378825"/>
              <a:ext cx="1808400" cy="621300"/>
            </a:xfrm>
            <a:prstGeom prst="roundRect">
              <a:avLst>
                <a:gd name="adj" fmla="val 16667"/>
              </a:avLst>
            </a:prstGeom>
            <a:solidFill>
              <a:srgbClr val="DF0305"/>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500">
                  <a:solidFill>
                    <a:srgbClr val="FFFFFF"/>
                  </a:solidFill>
                  <a:latin typeface="Roboto"/>
                  <a:ea typeface="Roboto"/>
                  <a:cs typeface="Roboto"/>
                  <a:sym typeface="Roboto"/>
                </a:rPr>
                <a:t>Environmental Controls</a:t>
              </a:r>
              <a:endParaRPr sz="1500">
                <a:solidFill>
                  <a:srgbClr val="FFFFFF"/>
                </a:solidFill>
                <a:latin typeface="Roboto"/>
                <a:ea typeface="Roboto"/>
                <a:cs typeface="Roboto"/>
                <a:sym typeface="Roboto"/>
              </a:endParaRPr>
            </a:p>
          </p:txBody>
        </p:sp>
        <p:sp>
          <p:nvSpPr>
            <p:cNvPr id="2623" name="Google Shape;2623;p142"/>
            <p:cNvSpPr/>
            <p:nvPr/>
          </p:nvSpPr>
          <p:spPr>
            <a:xfrm rot="5400000">
              <a:off x="969614" y="1607625"/>
              <a:ext cx="340325" cy="188625"/>
            </a:xfrm>
            <a:prstGeom prst="flowChartExtract">
              <a:avLst/>
            </a:prstGeom>
            <a:solidFill>
              <a:srgbClr val="DF0305"/>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1500">
                <a:solidFill>
                  <a:srgbClr val="FFFFFF"/>
                </a:solidFill>
              </a:endParaRPr>
            </a:p>
          </p:txBody>
        </p:sp>
      </p:grpSp>
      <p:sp>
        <p:nvSpPr>
          <p:cNvPr id="2624" name="Google Shape;2624;p142"/>
          <p:cNvSpPr/>
          <p:nvPr/>
        </p:nvSpPr>
        <p:spPr>
          <a:xfrm>
            <a:off x="4268375" y="1996775"/>
            <a:ext cx="4516800" cy="1242000"/>
          </a:xfrm>
          <a:prstGeom prst="roundRect">
            <a:avLst>
              <a:gd name="adj" fmla="val 6010"/>
            </a:avLst>
          </a:prstGeom>
          <a:solidFill>
            <a:srgbClr val="FFFFFF"/>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Such as gates, man traps, and security guards.</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Physical control types include:</a:t>
            </a:r>
            <a:endParaRPr>
              <a:solidFill>
                <a:schemeClr val="dk1"/>
              </a:solidFill>
              <a:latin typeface="Roboto"/>
              <a:ea typeface="Roboto"/>
              <a:cs typeface="Roboto"/>
              <a:sym typeface="Roboto"/>
            </a:endParaRPr>
          </a:p>
          <a:p>
            <a:pPr marL="342900" lvl="0" indent="-203200" algn="l" rtl="0">
              <a:lnSpc>
                <a:spcPct val="115000"/>
              </a:lnSpc>
              <a:spcBef>
                <a:spcPts val="500"/>
              </a:spcBef>
              <a:spcAft>
                <a:spcPts val="0"/>
              </a:spcAft>
              <a:buClr>
                <a:srgbClr val="DF0305"/>
              </a:buClr>
              <a:buSzPts val="1400"/>
              <a:buChar char="●"/>
            </a:pPr>
            <a:r>
              <a:rPr lang="en" b="1">
                <a:solidFill>
                  <a:schemeClr val="dk1"/>
                </a:solidFill>
                <a:latin typeface="Roboto"/>
                <a:ea typeface="Roboto"/>
                <a:cs typeface="Roboto"/>
                <a:sym typeface="Roboto"/>
              </a:rPr>
              <a:t>Deterrents</a:t>
            </a:r>
            <a:r>
              <a:rPr lang="en">
                <a:solidFill>
                  <a:schemeClr val="dk1"/>
                </a:solidFill>
                <a:latin typeface="Roboto"/>
                <a:ea typeface="Roboto"/>
                <a:cs typeface="Roboto"/>
                <a:sym typeface="Roboto"/>
              </a:rPr>
              <a:t> such as alarms.</a:t>
            </a:r>
            <a:endParaRPr>
              <a:solidFill>
                <a:schemeClr val="dk1"/>
              </a:solidFill>
              <a:latin typeface="Roboto"/>
              <a:ea typeface="Roboto"/>
              <a:cs typeface="Roboto"/>
              <a:sym typeface="Roboto"/>
            </a:endParaRPr>
          </a:p>
          <a:p>
            <a:pPr marL="342900" lvl="0" indent="-203200" algn="l" rtl="0">
              <a:lnSpc>
                <a:spcPct val="115000"/>
              </a:lnSpc>
              <a:spcBef>
                <a:spcPts val="0"/>
              </a:spcBef>
              <a:spcAft>
                <a:spcPts val="0"/>
              </a:spcAft>
              <a:buClr>
                <a:srgbClr val="DF0305"/>
              </a:buClr>
              <a:buSzPts val="1400"/>
              <a:buChar char="●"/>
            </a:pPr>
            <a:r>
              <a:rPr lang="en" b="1">
                <a:solidFill>
                  <a:schemeClr val="dk1"/>
                </a:solidFill>
                <a:latin typeface="Roboto"/>
                <a:ea typeface="Roboto"/>
                <a:cs typeface="Roboto"/>
                <a:sym typeface="Roboto"/>
              </a:rPr>
              <a:t>Preventions</a:t>
            </a:r>
            <a:r>
              <a:rPr lang="en">
                <a:solidFill>
                  <a:schemeClr val="dk1"/>
                </a:solidFill>
                <a:latin typeface="Roboto"/>
                <a:ea typeface="Roboto"/>
                <a:cs typeface="Roboto"/>
                <a:sym typeface="Roboto"/>
              </a:rPr>
              <a:t> such as locks or gates</a:t>
            </a:r>
            <a:endParaRPr sz="1300"/>
          </a:p>
        </p:txBody>
      </p:sp>
      <p:grpSp>
        <p:nvGrpSpPr>
          <p:cNvPr id="2625" name="Google Shape;2625;p142"/>
          <p:cNvGrpSpPr/>
          <p:nvPr/>
        </p:nvGrpSpPr>
        <p:grpSpPr>
          <a:xfrm>
            <a:off x="2286625" y="1996775"/>
            <a:ext cx="1890077" cy="621300"/>
            <a:chOff x="-655988" y="1378825"/>
            <a:chExt cx="1890077" cy="621300"/>
          </a:xfrm>
        </p:grpSpPr>
        <p:sp>
          <p:nvSpPr>
            <p:cNvPr id="2626" name="Google Shape;2626;p142"/>
            <p:cNvSpPr/>
            <p:nvPr/>
          </p:nvSpPr>
          <p:spPr>
            <a:xfrm>
              <a:off x="-655988" y="1378825"/>
              <a:ext cx="1808700" cy="621300"/>
            </a:xfrm>
            <a:prstGeom prst="roundRect">
              <a:avLst>
                <a:gd name="adj" fmla="val 16667"/>
              </a:avLst>
            </a:prstGeom>
            <a:solidFill>
              <a:srgbClr val="DF0305"/>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1500">
                  <a:solidFill>
                    <a:srgbClr val="FFFFFF"/>
                  </a:solidFill>
                  <a:latin typeface="Roboto"/>
                  <a:ea typeface="Roboto"/>
                  <a:cs typeface="Roboto"/>
                  <a:sym typeface="Roboto"/>
                </a:rPr>
                <a:t>Physical Access Controls</a:t>
              </a:r>
              <a:endParaRPr sz="1500">
                <a:solidFill>
                  <a:srgbClr val="FFFFFF"/>
                </a:solidFill>
                <a:latin typeface="Roboto"/>
                <a:ea typeface="Roboto"/>
                <a:cs typeface="Roboto"/>
                <a:sym typeface="Roboto"/>
              </a:endParaRPr>
            </a:p>
          </p:txBody>
        </p:sp>
        <p:sp>
          <p:nvSpPr>
            <p:cNvPr id="2627" name="Google Shape;2627;p142"/>
            <p:cNvSpPr/>
            <p:nvPr/>
          </p:nvSpPr>
          <p:spPr>
            <a:xfrm rot="5400000">
              <a:off x="969614" y="1607625"/>
              <a:ext cx="340325" cy="188625"/>
            </a:xfrm>
            <a:prstGeom prst="flowChartExtract">
              <a:avLst/>
            </a:prstGeom>
            <a:solidFill>
              <a:srgbClr val="DF0305"/>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endParaRPr sz="1500">
                <a:solidFill>
                  <a:srgbClr val="FFFFFF"/>
                </a:solidFill>
              </a:endParaRPr>
            </a:p>
          </p:txBody>
        </p:sp>
      </p:grpSp>
      <p:sp>
        <p:nvSpPr>
          <p:cNvPr id="2628" name="Google Shape;2628;p142"/>
          <p:cNvSpPr/>
          <p:nvPr/>
        </p:nvSpPr>
        <p:spPr>
          <a:xfrm>
            <a:off x="1810425" y="4825475"/>
            <a:ext cx="7059300" cy="105600"/>
          </a:xfrm>
          <a:prstGeom prst="rect">
            <a:avLst/>
          </a:prstGeom>
          <a:solidFill>
            <a:srgbClr val="FEEB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143"/>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3"/>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5" name="Google Shape;2635;p143"/>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pic>
        <p:nvPicPr>
          <p:cNvPr id="2636" name="Google Shape;2636;p143"/>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637" name="Google Shape;2637;p143"/>
          <p:cNvSpPr txBox="1">
            <a:spLocks noGrp="1"/>
          </p:cNvSpPr>
          <p:nvPr>
            <p:ph type="body" idx="3"/>
          </p:nvPr>
        </p:nvSpPr>
        <p:spPr>
          <a:xfrm>
            <a:off x="457200" y="650275"/>
            <a:ext cx="62052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What type of risk can a bollard protect against?</a:t>
            </a:r>
            <a:endParaRPr sz="1600">
              <a:solidFill>
                <a:schemeClr val="dk1"/>
              </a:solidFill>
              <a:latin typeface="Roboto Medium"/>
              <a:ea typeface="Roboto Medium"/>
              <a:cs typeface="Roboto Medium"/>
              <a:sym typeface="Roboto Medium"/>
            </a:endParaRPr>
          </a:p>
          <a:p>
            <a:pPr marL="0" lvl="0" indent="0" algn="l" rtl="0">
              <a:lnSpc>
                <a:spcPct val="115000"/>
              </a:lnSpc>
              <a:spcBef>
                <a:spcPts val="1200"/>
              </a:spcBef>
              <a:spcAft>
                <a:spcPts val="0"/>
              </a:spcAft>
              <a:buNone/>
            </a:pPr>
            <a:endParaRPr sz="1600">
              <a:solidFill>
                <a:schemeClr val="dk1"/>
              </a:solidFill>
              <a:latin typeface="Roboto Medium"/>
              <a:ea typeface="Roboto Medium"/>
              <a:cs typeface="Roboto Medium"/>
              <a:sym typeface="Roboto Medium"/>
            </a:endParaRPr>
          </a:p>
          <a:p>
            <a:pPr marL="320040" lvl="0" indent="-186690" algn="l" rtl="0">
              <a:lnSpc>
                <a:spcPct val="114000"/>
              </a:lnSpc>
              <a:spcBef>
                <a:spcPts val="1200"/>
              </a:spcBef>
              <a:spcAft>
                <a:spcPts val="0"/>
              </a:spcAft>
              <a:buClr>
                <a:srgbClr val="0B5394"/>
              </a:buClr>
              <a:buSzPts val="1500"/>
              <a:buAutoNum type="alphaUcPeriod"/>
            </a:pPr>
            <a:r>
              <a:rPr lang="en" sz="1500">
                <a:solidFill>
                  <a:schemeClr val="dk1"/>
                </a:solidFill>
              </a:rPr>
              <a:t>Fire</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Flooding </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Vehicle Access</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Script Kiddies </a:t>
            </a:r>
            <a:endParaRPr sz="1500">
              <a:solidFill>
                <a:schemeClr val="dk1"/>
              </a:solidFill>
            </a:endParaRPr>
          </a:p>
          <a:p>
            <a:pPr marL="0" lvl="0" indent="0" algn="l" rtl="0">
              <a:lnSpc>
                <a:spcPct val="114000"/>
              </a:lnSpc>
              <a:spcBef>
                <a:spcPts val="400"/>
              </a:spcBef>
              <a:spcAft>
                <a:spcPts val="0"/>
              </a:spcAft>
              <a:buNone/>
            </a:pPr>
            <a:endParaRPr sz="1500">
              <a:solidFill>
                <a:schemeClr val="dk1"/>
              </a:solidFill>
            </a:endParaRPr>
          </a:p>
          <a:p>
            <a:pPr marL="0" lvl="0" indent="0" algn="l" rtl="0">
              <a:lnSpc>
                <a:spcPct val="114000"/>
              </a:lnSpc>
              <a:spcBef>
                <a:spcPts val="400"/>
              </a:spcBef>
              <a:spcAft>
                <a:spcPts val="0"/>
              </a:spcAft>
              <a:buNone/>
            </a:pPr>
            <a:endParaRPr sz="1500">
              <a:solidFill>
                <a:schemeClr val="dk1"/>
              </a:solidFill>
            </a:endParaRPr>
          </a:p>
          <a:p>
            <a:pPr marL="0" lvl="0" indent="0" algn="l" rtl="0">
              <a:lnSpc>
                <a:spcPct val="114000"/>
              </a:lnSpc>
              <a:spcBef>
                <a:spcPts val="400"/>
              </a:spcBef>
              <a:spcAft>
                <a:spcPts val="400"/>
              </a:spcAft>
              <a:buNone/>
            </a:pPr>
            <a:endParaRPr sz="1500">
              <a:solidFill>
                <a:schemeClr val="dk1"/>
              </a:solidFill>
            </a:endParaRPr>
          </a:p>
        </p:txBody>
      </p:sp>
      <p:cxnSp>
        <p:nvCxnSpPr>
          <p:cNvPr id="2638" name="Google Shape;2638;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39" name="Google Shape;2639;p143"/>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640" name="Google Shape;2640;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sp>
        <p:nvSpPr>
          <p:cNvPr id="2073" name="Google Shape;2073;p10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Domains</a:t>
            </a:r>
            <a:endParaRPr/>
          </a:p>
        </p:txBody>
      </p:sp>
      <p:sp>
        <p:nvSpPr>
          <p:cNvPr id="2074" name="Google Shape;2074;p1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075" name="Google Shape;2075;p10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44"/>
        <p:cNvGrpSpPr/>
        <p:nvPr/>
      </p:nvGrpSpPr>
      <p:grpSpPr>
        <a:xfrm>
          <a:off x="0" y="0"/>
          <a:ext cx="0" cy="0"/>
          <a:chOff x="0" y="0"/>
          <a:chExt cx="0" cy="0"/>
        </a:xfrm>
      </p:grpSpPr>
      <p:sp>
        <p:nvSpPr>
          <p:cNvPr id="2645" name="Google Shape;2645;p144"/>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44"/>
          <p:cNvSpPr/>
          <p:nvPr/>
        </p:nvSpPr>
        <p:spPr>
          <a:xfrm>
            <a:off x="502925" y="-138000"/>
            <a:ext cx="54237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7" name="Google Shape;2647;p144"/>
          <p:cNvCxnSpPr/>
          <p:nvPr/>
        </p:nvCxnSpPr>
        <p:spPr>
          <a:xfrm>
            <a:off x="769775" y="650275"/>
            <a:ext cx="4943100" cy="0"/>
          </a:xfrm>
          <a:prstGeom prst="straightConnector1">
            <a:avLst/>
          </a:prstGeom>
          <a:noFill/>
          <a:ln w="9525" cap="flat" cmpd="sng">
            <a:solidFill>
              <a:schemeClr val="dk2"/>
            </a:solidFill>
            <a:prstDash val="solid"/>
            <a:round/>
            <a:headEnd type="none" w="med" len="med"/>
            <a:tailEnd type="none" w="med" len="med"/>
          </a:ln>
        </p:spPr>
      </p:cxnSp>
      <p:pic>
        <p:nvPicPr>
          <p:cNvPr id="2648" name="Google Shape;2648;p144"/>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649" name="Google Shape;2649;p144"/>
          <p:cNvSpPr/>
          <p:nvPr/>
        </p:nvSpPr>
        <p:spPr>
          <a:xfrm>
            <a:off x="870400" y="2143125"/>
            <a:ext cx="1714200" cy="269400"/>
          </a:xfrm>
          <a:prstGeom prst="roundRect">
            <a:avLst>
              <a:gd name="adj" fmla="val 16667"/>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44"/>
          <p:cNvSpPr txBox="1">
            <a:spLocks noGrp="1"/>
          </p:cNvSpPr>
          <p:nvPr>
            <p:ph type="body" idx="3"/>
          </p:nvPr>
        </p:nvSpPr>
        <p:spPr>
          <a:xfrm>
            <a:off x="457200" y="650275"/>
            <a:ext cx="62052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What type of risk can a bollard protect against?</a:t>
            </a:r>
            <a:endParaRPr sz="1600">
              <a:solidFill>
                <a:schemeClr val="dk1"/>
              </a:solidFill>
              <a:latin typeface="Roboto Medium"/>
              <a:ea typeface="Roboto Medium"/>
              <a:cs typeface="Roboto Medium"/>
              <a:sym typeface="Roboto Medium"/>
            </a:endParaRPr>
          </a:p>
          <a:p>
            <a:pPr marL="0" lvl="0" indent="0" algn="l" rtl="0">
              <a:lnSpc>
                <a:spcPct val="115000"/>
              </a:lnSpc>
              <a:spcBef>
                <a:spcPts val="1200"/>
              </a:spcBef>
              <a:spcAft>
                <a:spcPts val="0"/>
              </a:spcAft>
              <a:buNone/>
            </a:pPr>
            <a:endParaRPr sz="1600">
              <a:solidFill>
                <a:schemeClr val="dk1"/>
              </a:solidFill>
              <a:latin typeface="Roboto Medium"/>
              <a:ea typeface="Roboto Medium"/>
              <a:cs typeface="Roboto Medium"/>
              <a:sym typeface="Roboto Medium"/>
            </a:endParaRPr>
          </a:p>
          <a:p>
            <a:pPr marL="320040" lvl="0" indent="-186690" algn="l" rtl="0">
              <a:lnSpc>
                <a:spcPct val="114000"/>
              </a:lnSpc>
              <a:spcBef>
                <a:spcPts val="1200"/>
              </a:spcBef>
              <a:spcAft>
                <a:spcPts val="0"/>
              </a:spcAft>
              <a:buClr>
                <a:srgbClr val="0B5394"/>
              </a:buClr>
              <a:buSzPts val="1500"/>
              <a:buAutoNum type="alphaUcPeriod"/>
            </a:pPr>
            <a:r>
              <a:rPr lang="en" sz="1500">
                <a:solidFill>
                  <a:schemeClr val="dk1"/>
                </a:solidFill>
              </a:rPr>
              <a:t>Fire</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Flooding </a:t>
            </a:r>
            <a:endParaRPr sz="1500">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b="1">
                <a:solidFill>
                  <a:schemeClr val="dk1"/>
                </a:solidFill>
              </a:rPr>
              <a:t>Vehicle access</a:t>
            </a:r>
            <a:endParaRPr sz="1500" b="1">
              <a:solidFill>
                <a:schemeClr val="dk1"/>
              </a:solidFill>
            </a:endParaRPr>
          </a:p>
          <a:p>
            <a:pPr marL="320040" lvl="0" indent="-186690" algn="l" rtl="0">
              <a:lnSpc>
                <a:spcPct val="114000"/>
              </a:lnSpc>
              <a:spcBef>
                <a:spcPts val="0"/>
              </a:spcBef>
              <a:spcAft>
                <a:spcPts val="0"/>
              </a:spcAft>
              <a:buClr>
                <a:srgbClr val="0B5394"/>
              </a:buClr>
              <a:buSzPts val="1500"/>
              <a:buAutoNum type="alphaUcPeriod"/>
            </a:pPr>
            <a:r>
              <a:rPr lang="en" sz="1500">
                <a:solidFill>
                  <a:schemeClr val="dk1"/>
                </a:solidFill>
              </a:rPr>
              <a:t>Script kiddies </a:t>
            </a:r>
            <a:endParaRPr sz="1500">
              <a:solidFill>
                <a:schemeClr val="dk1"/>
              </a:solidFill>
            </a:endParaRPr>
          </a:p>
          <a:p>
            <a:pPr marL="0" lvl="0" indent="0" algn="l" rtl="0">
              <a:lnSpc>
                <a:spcPct val="114000"/>
              </a:lnSpc>
              <a:spcBef>
                <a:spcPts val="400"/>
              </a:spcBef>
              <a:spcAft>
                <a:spcPts val="0"/>
              </a:spcAft>
              <a:buNone/>
            </a:pPr>
            <a:endParaRPr sz="1500">
              <a:solidFill>
                <a:schemeClr val="dk1"/>
              </a:solidFill>
            </a:endParaRPr>
          </a:p>
          <a:p>
            <a:pPr marL="0" lvl="0" indent="0" algn="l" rtl="0">
              <a:lnSpc>
                <a:spcPct val="114000"/>
              </a:lnSpc>
              <a:spcBef>
                <a:spcPts val="400"/>
              </a:spcBef>
              <a:spcAft>
                <a:spcPts val="0"/>
              </a:spcAft>
              <a:buNone/>
            </a:pPr>
            <a:endParaRPr sz="1500">
              <a:solidFill>
                <a:schemeClr val="dk1"/>
              </a:solidFill>
            </a:endParaRPr>
          </a:p>
          <a:p>
            <a:pPr marL="0" lvl="0" indent="0" algn="l" rtl="0">
              <a:lnSpc>
                <a:spcPct val="114000"/>
              </a:lnSpc>
              <a:spcBef>
                <a:spcPts val="400"/>
              </a:spcBef>
              <a:spcAft>
                <a:spcPts val="400"/>
              </a:spcAft>
              <a:buNone/>
            </a:pPr>
            <a:endParaRPr sz="1500">
              <a:solidFill>
                <a:schemeClr val="dk1"/>
              </a:solidFill>
            </a:endParaRPr>
          </a:p>
        </p:txBody>
      </p:sp>
      <p:cxnSp>
        <p:nvCxnSpPr>
          <p:cNvPr id="2651" name="Google Shape;2651;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52" name="Google Shape;2652;p144"/>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endParaRPr/>
          </a:p>
        </p:txBody>
      </p:sp>
      <p:sp>
        <p:nvSpPr>
          <p:cNvPr id="2653" name="Google Shape;2653;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654" name="Google Shape;2654;p144"/>
          <p:cNvSpPr txBox="1"/>
          <p:nvPr/>
        </p:nvSpPr>
        <p:spPr>
          <a:xfrm>
            <a:off x="870400" y="2827075"/>
            <a:ext cx="4538400" cy="3000000"/>
          </a:xfrm>
          <a:prstGeom prst="rect">
            <a:avLst/>
          </a:prstGeom>
          <a:noFill/>
          <a:ln>
            <a:noFill/>
          </a:ln>
        </p:spPr>
        <p:txBody>
          <a:bodyPr spcFirstLastPara="1" wrap="square" lIns="91425" tIns="91425" rIns="91425" bIns="91425" anchor="t" anchorCtr="0">
            <a:noAutofit/>
          </a:bodyPr>
          <a:lstStyle/>
          <a:p>
            <a:pPr marL="457200" lvl="0" indent="-323850" algn="l" rtl="0">
              <a:lnSpc>
                <a:spcPct val="114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 bollard is a short post that’s built into the ground to protect areas from vehicle access.</a:t>
            </a:r>
            <a:endParaRPr sz="1500">
              <a:solidFill>
                <a:schemeClr val="dk1"/>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145"/>
          <p:cNvSpPr txBox="1">
            <a:spLocks noGrp="1"/>
          </p:cNvSpPr>
          <p:nvPr>
            <p:ph type="title"/>
          </p:nvPr>
        </p:nvSpPr>
        <p:spPr>
          <a:xfrm>
            <a:off x="273900" y="4234600"/>
            <a:ext cx="8595300" cy="634500"/>
          </a:xfrm>
          <a:prstGeom prst="rect">
            <a:avLst/>
          </a:prstGeom>
          <a:ln>
            <a:noFill/>
          </a:ln>
        </p:spPr>
        <p:txBody>
          <a:bodyPr spcFirstLastPara="1" wrap="square" lIns="457200" tIns="9125" rIns="1005825" bIns="0" anchor="t" anchorCtr="0">
            <a:noAutofit/>
          </a:bodyPr>
          <a:lstStyle/>
          <a:p>
            <a:pPr marL="0" lvl="0" indent="0" algn="r" rtl="0">
              <a:spcBef>
                <a:spcPts val="0"/>
              </a:spcBef>
              <a:spcAft>
                <a:spcPts val="0"/>
              </a:spcAft>
              <a:buNone/>
            </a:pPr>
            <a:r>
              <a:rPr lang="en"/>
              <a:t>15 Mins</a:t>
            </a:r>
            <a:endParaRPr/>
          </a:p>
        </p:txBody>
      </p:sp>
      <p:sp>
        <p:nvSpPr>
          <p:cNvPr id="2660" name="Google Shape;2660;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2661" name="Google Shape;2661;p14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Security+</a:t>
            </a:r>
            <a:r>
              <a:rPr lang="en"/>
              <a:t> </a:t>
            </a:r>
            <a:r>
              <a:rPr lang="en">
                <a:latin typeface="Roboto Light"/>
                <a:ea typeface="Roboto Light"/>
                <a:cs typeface="Roboto Light"/>
                <a:sym typeface="Roboto Light"/>
              </a:rPr>
              <a:t>Architecture </a:t>
            </a:r>
            <a:br>
              <a:rPr lang="en">
                <a:latin typeface="Roboto Light"/>
                <a:ea typeface="Roboto Light"/>
                <a:cs typeface="Roboto Light"/>
                <a:sym typeface="Roboto Light"/>
              </a:rPr>
            </a:br>
            <a:r>
              <a:rPr lang="en">
                <a:latin typeface="Roboto Light"/>
                <a:ea typeface="Roboto Light"/>
                <a:cs typeface="Roboto Light"/>
                <a:sym typeface="Roboto Light"/>
              </a:rPr>
              <a:t>and Design </a:t>
            </a:r>
            <a:endParaRPr>
              <a:latin typeface="Roboto Light"/>
              <a:ea typeface="Roboto Light"/>
              <a:cs typeface="Roboto Light"/>
              <a:sym typeface="Roboto Light"/>
            </a:endParaRPr>
          </a:p>
          <a:p>
            <a:pPr marL="0" lvl="0" indent="0" algn="l" rtl="0">
              <a:spcBef>
                <a:spcPts val="1000"/>
              </a:spcBef>
              <a:spcAft>
                <a:spcPts val="0"/>
              </a:spcAft>
              <a:buClr>
                <a:schemeClr val="dk1"/>
              </a:buClr>
              <a:buSzPts val="1100"/>
              <a:buFont typeface="Arial"/>
              <a:buNone/>
            </a:pPr>
            <a:r>
              <a:rPr lang="en" sz="2000">
                <a:latin typeface="Roboto Light"/>
                <a:ea typeface="Roboto Light"/>
                <a:cs typeface="Roboto Light"/>
                <a:sym typeface="Roboto Light"/>
              </a:rPr>
              <a:t>In this activity, you will take a quiz made </a:t>
            </a:r>
            <a:br>
              <a:rPr lang="en" sz="2000">
                <a:latin typeface="Roboto Light"/>
                <a:ea typeface="Roboto Light"/>
                <a:cs typeface="Roboto Light"/>
                <a:sym typeface="Roboto Light"/>
              </a:rPr>
            </a:br>
            <a:r>
              <a:rPr lang="en" sz="2000">
                <a:latin typeface="Roboto Light"/>
                <a:ea typeface="Roboto Light"/>
                <a:cs typeface="Roboto Light"/>
                <a:sym typeface="Roboto Light"/>
              </a:rPr>
              <a:t>of PBQ and multiple choice questions from </a:t>
            </a:r>
            <a:br>
              <a:rPr lang="en" sz="2000">
                <a:latin typeface="Roboto Light"/>
                <a:ea typeface="Roboto Light"/>
                <a:cs typeface="Roboto Light"/>
                <a:sym typeface="Roboto Light"/>
              </a:rPr>
            </a:br>
            <a:r>
              <a:rPr lang="en" sz="2000">
                <a:latin typeface="Roboto Light"/>
                <a:ea typeface="Roboto Light"/>
                <a:cs typeface="Roboto Light"/>
                <a:sym typeface="Roboto Light"/>
              </a:rPr>
              <a:t>the Architecture and Design domain.</a:t>
            </a:r>
            <a:endParaRPr sz="20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5"/>
        <p:cNvGrpSpPr/>
        <p:nvPr/>
      </p:nvGrpSpPr>
      <p:grpSpPr>
        <a:xfrm>
          <a:off x="0" y="0"/>
          <a:ext cx="0" cy="0"/>
          <a:chOff x="0" y="0"/>
          <a:chExt cx="0" cy="0"/>
        </a:xfrm>
      </p:grpSpPr>
      <p:sp>
        <p:nvSpPr>
          <p:cNvPr id="2666" name="Google Shape;2666;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70"/>
        <p:cNvGrpSpPr/>
        <p:nvPr/>
      </p:nvGrpSpPr>
      <p:grpSpPr>
        <a:xfrm>
          <a:off x="0" y="0"/>
          <a:ext cx="0" cy="0"/>
          <a:chOff x="0" y="0"/>
          <a:chExt cx="0" cy="0"/>
        </a:xfrm>
      </p:grpSpPr>
      <p:sp>
        <p:nvSpPr>
          <p:cNvPr id="2671" name="Google Shape;2671;p147"/>
          <p:cNvSpPr/>
          <p:nvPr/>
        </p:nvSpPr>
        <p:spPr>
          <a:xfrm>
            <a:off x="-50" y="0"/>
            <a:ext cx="9144000" cy="5143500"/>
          </a:xfrm>
          <a:prstGeom prst="rect">
            <a:avLst/>
          </a:prstGeom>
          <a:solidFill>
            <a:srgbClr val="8A5C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43</a:t>
            </a:fld>
            <a:endParaRPr>
              <a:solidFill>
                <a:srgbClr val="FFFFFF"/>
              </a:solidFill>
            </a:endParaRPr>
          </a:p>
        </p:txBody>
      </p:sp>
      <p:pic>
        <p:nvPicPr>
          <p:cNvPr id="2673" name="Google Shape;2673;p147"/>
          <p:cNvPicPr preferRelativeResize="0"/>
          <p:nvPr/>
        </p:nvPicPr>
        <p:blipFill rotWithShape="1">
          <a:blip r:embed="rId3">
            <a:alphaModFix/>
          </a:blip>
          <a:srcRect t="23342" b="27568"/>
          <a:stretch/>
        </p:blipFill>
        <p:spPr>
          <a:xfrm>
            <a:off x="1130700" y="1764225"/>
            <a:ext cx="6858000" cy="2524875"/>
          </a:xfrm>
          <a:prstGeom prst="rect">
            <a:avLst/>
          </a:prstGeom>
          <a:noFill/>
          <a:ln>
            <a:noFill/>
          </a:ln>
        </p:spPr>
      </p:pic>
      <p:sp>
        <p:nvSpPr>
          <p:cNvPr id="2674" name="Google Shape;2674;p147"/>
          <p:cNvSpPr txBox="1">
            <a:spLocks noGrp="1"/>
          </p:cNvSpPr>
          <p:nvPr>
            <p:ph type="title"/>
          </p:nvPr>
        </p:nvSpPr>
        <p:spPr>
          <a:xfrm>
            <a:off x="-12300" y="777125"/>
            <a:ext cx="9144000" cy="1088100"/>
          </a:xfrm>
          <a:prstGeom prst="rect">
            <a:avLst/>
          </a:prstGeom>
        </p:spPr>
        <p:txBody>
          <a:bodyPr spcFirstLastPara="1" wrap="square" lIns="91425" tIns="91425" rIns="457200" bIns="91425" anchor="t" anchorCtr="0">
            <a:noAutofit/>
          </a:bodyPr>
          <a:lstStyle/>
          <a:p>
            <a:pPr marL="0" lvl="0" indent="0" algn="ctr" rtl="0">
              <a:lnSpc>
                <a:spcPct val="115000"/>
              </a:lnSpc>
              <a:spcBef>
                <a:spcPts val="0"/>
              </a:spcBef>
              <a:spcAft>
                <a:spcPts val="0"/>
              </a:spcAft>
              <a:buNone/>
            </a:pPr>
            <a:r>
              <a:rPr lang="en">
                <a:solidFill>
                  <a:srgbClr val="FFFFFF"/>
                </a:solidFill>
                <a:latin typeface="Roboto Light"/>
                <a:ea typeface="Roboto Light"/>
                <a:cs typeface="Roboto Light"/>
                <a:sym typeface="Roboto Light"/>
              </a:rPr>
              <a:t>Now, we will take part in a fun and </a:t>
            </a:r>
            <a:br>
              <a:rPr lang="en">
                <a:solidFill>
                  <a:srgbClr val="FFFFFF"/>
                </a:solidFill>
                <a:latin typeface="Roboto Light"/>
                <a:ea typeface="Roboto Light"/>
                <a:cs typeface="Roboto Light"/>
                <a:sym typeface="Roboto Light"/>
              </a:rPr>
            </a:br>
            <a:r>
              <a:rPr lang="en">
                <a:solidFill>
                  <a:srgbClr val="FFFFFF"/>
                </a:solidFill>
                <a:latin typeface="Roboto Light"/>
                <a:ea typeface="Roboto Light"/>
                <a:cs typeface="Roboto Light"/>
                <a:sym typeface="Roboto Light"/>
              </a:rPr>
              <a:t>challenging competition using:</a:t>
            </a:r>
            <a:endParaRPr>
              <a:solidFill>
                <a:srgbClr val="FFFFFF"/>
              </a:solidFill>
              <a:latin typeface="Roboto Light"/>
              <a:ea typeface="Roboto Light"/>
              <a:cs typeface="Roboto Light"/>
              <a:sym typeface="Roboto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78"/>
        <p:cNvGrpSpPr/>
        <p:nvPr/>
      </p:nvGrpSpPr>
      <p:grpSpPr>
        <a:xfrm>
          <a:off x="0" y="0"/>
          <a:ext cx="0" cy="0"/>
          <a:chOff x="0" y="0"/>
          <a:chExt cx="0" cy="0"/>
        </a:xfrm>
      </p:grpSpPr>
      <p:sp>
        <p:nvSpPr>
          <p:cNvPr id="2679" name="Google Shape;2679;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What’s Kahoot?</a:t>
            </a:r>
            <a:endParaRPr/>
          </a:p>
        </p:txBody>
      </p:sp>
      <p:sp>
        <p:nvSpPr>
          <p:cNvPr id="2680" name="Google Shape;2680;p148"/>
          <p:cNvSpPr txBox="1">
            <a:spLocks noGrp="1"/>
          </p:cNvSpPr>
          <p:nvPr>
            <p:ph type="subTitle" idx="1"/>
          </p:nvPr>
        </p:nvSpPr>
        <p:spPr>
          <a:xfrm>
            <a:off x="0" y="675975"/>
            <a:ext cx="3362100" cy="951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Kahoot is a web-based tool that:</a:t>
            </a:r>
            <a:endParaRPr/>
          </a:p>
        </p:txBody>
      </p:sp>
      <p:sp>
        <p:nvSpPr>
          <p:cNvPr id="2681" name="Google Shape;2681;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682" name="Google Shape;2682;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(kahoot.com)</a:t>
            </a:r>
            <a:endParaRPr/>
          </a:p>
        </p:txBody>
      </p:sp>
      <p:pic>
        <p:nvPicPr>
          <p:cNvPr id="2683" name="Google Shape;2683;p148"/>
          <p:cNvPicPr preferRelativeResize="0"/>
          <p:nvPr/>
        </p:nvPicPr>
        <p:blipFill>
          <a:blip r:embed="rId4">
            <a:alphaModFix/>
          </a:blip>
          <a:stretch>
            <a:fillRect/>
          </a:stretch>
        </p:blipFill>
        <p:spPr>
          <a:xfrm>
            <a:off x="3362114" y="336025"/>
            <a:ext cx="5507573" cy="44714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2684" name="Google Shape;2684;p148"/>
          <p:cNvPicPr preferRelativeResize="0"/>
          <p:nvPr/>
        </p:nvPicPr>
        <p:blipFill>
          <a:blip r:embed="rId5">
            <a:alphaModFix/>
          </a:blip>
          <a:stretch>
            <a:fillRect/>
          </a:stretch>
        </p:blipFill>
        <p:spPr>
          <a:xfrm>
            <a:off x="460100" y="1667088"/>
            <a:ext cx="179550" cy="611800"/>
          </a:xfrm>
          <a:prstGeom prst="rect">
            <a:avLst/>
          </a:prstGeom>
          <a:noFill/>
          <a:ln>
            <a:noFill/>
          </a:ln>
        </p:spPr>
      </p:pic>
      <p:sp>
        <p:nvSpPr>
          <p:cNvPr id="2685" name="Google Shape;2685;p148"/>
          <p:cNvSpPr txBox="1">
            <a:spLocks noGrp="1"/>
          </p:cNvSpPr>
          <p:nvPr>
            <p:ph type="body" idx="3"/>
          </p:nvPr>
        </p:nvSpPr>
        <p:spPr>
          <a:xfrm>
            <a:off x="-12300" y="1666325"/>
            <a:ext cx="3141900" cy="729300"/>
          </a:xfrm>
          <a:prstGeom prst="rect">
            <a:avLst/>
          </a:prstGeom>
        </p:spPr>
        <p:txBody>
          <a:bodyPr spcFirstLastPara="1" wrap="square" lIns="914400" tIns="0" rIns="0" bIns="0" anchor="t" anchorCtr="0">
            <a:noAutofit/>
          </a:bodyPr>
          <a:lstStyle/>
          <a:p>
            <a:pPr marL="0" lvl="0" indent="0" algn="l" rtl="0">
              <a:spcBef>
                <a:spcPts val="0"/>
              </a:spcBef>
              <a:spcAft>
                <a:spcPts val="800"/>
              </a:spcAft>
              <a:buClr>
                <a:schemeClr val="dk1"/>
              </a:buClr>
              <a:buSzPts val="1100"/>
              <a:buFont typeface="Arial"/>
              <a:buNone/>
            </a:pPr>
            <a:r>
              <a:rPr lang="en"/>
              <a:t>Displays questions and answers for students to select from in real time.</a:t>
            </a:r>
            <a:endParaRPr/>
          </a:p>
        </p:txBody>
      </p:sp>
      <p:pic>
        <p:nvPicPr>
          <p:cNvPr id="2686" name="Google Shape;2686;p148"/>
          <p:cNvPicPr preferRelativeResize="0"/>
          <p:nvPr/>
        </p:nvPicPr>
        <p:blipFill>
          <a:blip r:embed="rId5">
            <a:alphaModFix/>
          </a:blip>
          <a:stretch>
            <a:fillRect/>
          </a:stretch>
        </p:blipFill>
        <p:spPr>
          <a:xfrm>
            <a:off x="460100" y="2564813"/>
            <a:ext cx="179550" cy="611800"/>
          </a:xfrm>
          <a:prstGeom prst="rect">
            <a:avLst/>
          </a:prstGeom>
          <a:noFill/>
          <a:ln>
            <a:noFill/>
          </a:ln>
        </p:spPr>
      </p:pic>
      <p:sp>
        <p:nvSpPr>
          <p:cNvPr id="2687" name="Google Shape;2687;p148"/>
          <p:cNvSpPr txBox="1">
            <a:spLocks noGrp="1"/>
          </p:cNvSpPr>
          <p:nvPr>
            <p:ph type="body" idx="3"/>
          </p:nvPr>
        </p:nvSpPr>
        <p:spPr>
          <a:xfrm>
            <a:off x="-12300" y="2681550"/>
            <a:ext cx="3141900" cy="611700"/>
          </a:xfrm>
          <a:prstGeom prst="rect">
            <a:avLst/>
          </a:prstGeom>
        </p:spPr>
        <p:txBody>
          <a:bodyPr spcFirstLastPara="1" wrap="square" lIns="914400" tIns="0" rIns="0" bIns="0" anchor="t" anchorCtr="0">
            <a:noAutofit/>
          </a:bodyPr>
          <a:lstStyle/>
          <a:p>
            <a:pPr marL="0" lvl="0" indent="0" algn="l" rtl="0">
              <a:spcBef>
                <a:spcPts val="0"/>
              </a:spcBef>
              <a:spcAft>
                <a:spcPts val="800"/>
              </a:spcAft>
              <a:buClr>
                <a:schemeClr val="dk1"/>
              </a:buClr>
              <a:buSzPts val="1100"/>
              <a:buFont typeface="Arial"/>
              <a:buNone/>
            </a:pPr>
            <a:r>
              <a:rPr lang="en">
                <a:solidFill>
                  <a:schemeClr val="dk1"/>
                </a:solidFill>
              </a:rPr>
              <a:t>Keeps track of individual and team scores.</a:t>
            </a:r>
            <a:endParaRPr/>
          </a:p>
        </p:txBody>
      </p:sp>
      <p:pic>
        <p:nvPicPr>
          <p:cNvPr id="2688" name="Google Shape;2688;p148"/>
          <p:cNvPicPr preferRelativeResize="0"/>
          <p:nvPr/>
        </p:nvPicPr>
        <p:blipFill>
          <a:blip r:embed="rId5">
            <a:alphaModFix/>
          </a:blip>
          <a:stretch>
            <a:fillRect/>
          </a:stretch>
        </p:blipFill>
        <p:spPr>
          <a:xfrm>
            <a:off x="460100" y="3417663"/>
            <a:ext cx="179550" cy="611800"/>
          </a:xfrm>
          <a:prstGeom prst="rect">
            <a:avLst/>
          </a:prstGeom>
          <a:noFill/>
          <a:ln>
            <a:noFill/>
          </a:ln>
        </p:spPr>
      </p:pic>
      <p:sp>
        <p:nvSpPr>
          <p:cNvPr id="2689" name="Google Shape;2689;p148"/>
          <p:cNvSpPr txBox="1">
            <a:spLocks noGrp="1"/>
          </p:cNvSpPr>
          <p:nvPr>
            <p:ph type="body" idx="3"/>
          </p:nvPr>
        </p:nvSpPr>
        <p:spPr>
          <a:xfrm>
            <a:off x="-12300" y="3534400"/>
            <a:ext cx="3141900" cy="611700"/>
          </a:xfrm>
          <a:prstGeom prst="rect">
            <a:avLst/>
          </a:prstGeom>
        </p:spPr>
        <p:txBody>
          <a:bodyPr spcFirstLastPara="1" wrap="square" lIns="914400" tIns="0" rIns="0" bIns="0" anchor="t" anchorCtr="0">
            <a:noAutofit/>
          </a:bodyPr>
          <a:lstStyle/>
          <a:p>
            <a:pPr marL="0" lvl="0" indent="0" algn="l" rtl="0">
              <a:spcBef>
                <a:spcPts val="0"/>
              </a:spcBef>
              <a:spcAft>
                <a:spcPts val="800"/>
              </a:spcAft>
              <a:buClr>
                <a:schemeClr val="dk1"/>
              </a:buClr>
              <a:buSzPts val="1100"/>
              <a:buFont typeface="Arial"/>
              <a:buNone/>
            </a:pPr>
            <a:r>
              <a:rPr lang="en">
                <a:solidFill>
                  <a:schemeClr val="dk1"/>
                </a:solidFill>
              </a:rPr>
              <a:t>Keeps track of remaining time for each question.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93"/>
        <p:cNvGrpSpPr/>
        <p:nvPr/>
      </p:nvGrpSpPr>
      <p:grpSpPr>
        <a:xfrm>
          <a:off x="0" y="0"/>
          <a:ext cx="0" cy="0"/>
          <a:chOff x="0" y="0"/>
          <a:chExt cx="0" cy="0"/>
        </a:xfrm>
      </p:grpSpPr>
      <p:sp>
        <p:nvSpPr>
          <p:cNvPr id="2694" name="Google Shape;2694;p149"/>
          <p:cNvSpPr/>
          <p:nvPr/>
        </p:nvSpPr>
        <p:spPr>
          <a:xfrm>
            <a:off x="271800" y="345525"/>
            <a:ext cx="8600400" cy="4353900"/>
          </a:xfrm>
          <a:prstGeom prst="roundRect">
            <a:avLst>
              <a:gd name="adj" fmla="val 4846"/>
            </a:avLst>
          </a:prstGeom>
          <a:solidFill>
            <a:srgbClr val="FFFFFF"/>
          </a:solidFill>
          <a:ln w="152400" cap="flat" cmpd="sng">
            <a:solidFill>
              <a:srgbClr val="8A5C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9"/>
          <p:cNvSpPr txBox="1">
            <a:spLocks noGrp="1"/>
          </p:cNvSpPr>
          <p:nvPr>
            <p:ph type="title"/>
          </p:nvPr>
        </p:nvSpPr>
        <p:spPr>
          <a:xfrm>
            <a:off x="4127075" y="729563"/>
            <a:ext cx="2985000" cy="370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Rules and Guidelines</a:t>
            </a:r>
            <a:endParaRPr/>
          </a:p>
        </p:txBody>
      </p:sp>
      <p:sp>
        <p:nvSpPr>
          <p:cNvPr id="2696" name="Google Shape;2696;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2697" name="Google Shape;2697;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(kahoot.com)</a:t>
            </a:r>
            <a:endParaRPr/>
          </a:p>
        </p:txBody>
      </p:sp>
      <p:pic>
        <p:nvPicPr>
          <p:cNvPr id="2698" name="Google Shape;2698;p149"/>
          <p:cNvPicPr preferRelativeResize="0"/>
          <p:nvPr/>
        </p:nvPicPr>
        <p:blipFill rotWithShape="1">
          <a:blip r:embed="rId4">
            <a:alphaModFix/>
          </a:blip>
          <a:srcRect t="23342" b="27568"/>
          <a:stretch/>
        </p:blipFill>
        <p:spPr>
          <a:xfrm>
            <a:off x="2031925" y="580025"/>
            <a:ext cx="1817848" cy="669276"/>
          </a:xfrm>
          <a:prstGeom prst="rect">
            <a:avLst/>
          </a:prstGeom>
          <a:noFill/>
          <a:ln>
            <a:noFill/>
          </a:ln>
        </p:spPr>
      </p:pic>
      <p:sp>
        <p:nvSpPr>
          <p:cNvPr id="2699" name="Google Shape;2699;p149"/>
          <p:cNvSpPr/>
          <p:nvPr/>
        </p:nvSpPr>
        <p:spPr>
          <a:xfrm>
            <a:off x="586050" y="1402700"/>
            <a:ext cx="3867000" cy="897600"/>
          </a:xfrm>
          <a:prstGeom prst="roundRect">
            <a:avLst>
              <a:gd name="adj" fmla="val 8753"/>
            </a:avLst>
          </a:prstGeom>
          <a:solidFill>
            <a:srgbClr val="DF0305"/>
          </a:solidFill>
          <a:ln>
            <a:noFill/>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There are a total of 30 Security+ questions.</a:t>
            </a:r>
            <a:endParaRPr sz="1600"/>
          </a:p>
        </p:txBody>
      </p:sp>
      <p:sp>
        <p:nvSpPr>
          <p:cNvPr id="2700" name="Google Shape;2700;p149"/>
          <p:cNvSpPr/>
          <p:nvPr/>
        </p:nvSpPr>
        <p:spPr>
          <a:xfrm>
            <a:off x="586050" y="2457525"/>
            <a:ext cx="3867000" cy="897600"/>
          </a:xfrm>
          <a:prstGeom prst="roundRect">
            <a:avLst>
              <a:gd name="adj" fmla="val 8753"/>
            </a:avLst>
          </a:prstGeom>
          <a:solidFill>
            <a:srgbClr val="1155CC"/>
          </a:solidFill>
          <a:ln>
            <a:noFill/>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You will have two minutes to answer each question.</a:t>
            </a:r>
            <a:endParaRPr sz="1600"/>
          </a:p>
        </p:txBody>
      </p:sp>
      <p:sp>
        <p:nvSpPr>
          <p:cNvPr id="2701" name="Google Shape;2701;p149"/>
          <p:cNvSpPr/>
          <p:nvPr/>
        </p:nvSpPr>
        <p:spPr>
          <a:xfrm>
            <a:off x="586050" y="3512350"/>
            <a:ext cx="3867000" cy="897600"/>
          </a:xfrm>
          <a:prstGeom prst="roundRect">
            <a:avLst>
              <a:gd name="adj" fmla="val 8753"/>
            </a:avLst>
          </a:prstGeom>
          <a:solidFill>
            <a:srgbClr val="F3A93C"/>
          </a:solidFill>
          <a:ln>
            <a:noFill/>
          </a:ln>
        </p:spPr>
        <p:txBody>
          <a:bodyPr spcFirstLastPara="1" wrap="square" lIns="548625" tIns="91425" rIns="91425" bIns="91425" anchor="ctr" anchorCtr="0">
            <a:noAutofit/>
          </a:bodyPr>
          <a:lstStyle/>
          <a:p>
            <a:pPr marL="0" lvl="0" indent="0" algn="l" rtl="0">
              <a:lnSpc>
                <a:spcPct val="90000"/>
              </a:lnSpc>
              <a:spcBef>
                <a:spcPts val="0"/>
              </a:spcBef>
              <a:spcAft>
                <a:spcPts val="0"/>
              </a:spcAft>
              <a:buNone/>
            </a:pPr>
            <a:r>
              <a:rPr lang="en" sz="1300">
                <a:solidFill>
                  <a:srgbClr val="FFFFFF"/>
                </a:solidFill>
                <a:latin typeface="Roboto"/>
                <a:ea typeface="Roboto"/>
                <a:cs typeface="Roboto"/>
                <a:sym typeface="Roboto"/>
              </a:rPr>
              <a:t>Points are awarded for correct answers and for how quickly you answer the questions compared to your classmates.</a:t>
            </a:r>
            <a:endParaRPr sz="1300"/>
          </a:p>
        </p:txBody>
      </p:sp>
      <p:sp>
        <p:nvSpPr>
          <p:cNvPr id="2702" name="Google Shape;2702;p149"/>
          <p:cNvSpPr/>
          <p:nvPr/>
        </p:nvSpPr>
        <p:spPr>
          <a:xfrm>
            <a:off x="4690939" y="1402700"/>
            <a:ext cx="3867000" cy="897600"/>
          </a:xfrm>
          <a:prstGeom prst="roundRect">
            <a:avLst>
              <a:gd name="adj" fmla="val 8753"/>
            </a:avLst>
          </a:prstGeom>
          <a:solidFill>
            <a:srgbClr val="398E3D"/>
          </a:solidFill>
          <a:ln>
            <a:noFill/>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Points are not deducted for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incorrect answers.</a:t>
            </a:r>
            <a:endParaRPr sz="1600"/>
          </a:p>
        </p:txBody>
      </p:sp>
      <p:sp>
        <p:nvSpPr>
          <p:cNvPr id="2703" name="Google Shape;2703;p149"/>
          <p:cNvSpPr/>
          <p:nvPr/>
        </p:nvSpPr>
        <p:spPr>
          <a:xfrm>
            <a:off x="4690939" y="2457525"/>
            <a:ext cx="3867000" cy="897600"/>
          </a:xfrm>
          <a:prstGeom prst="roundRect">
            <a:avLst>
              <a:gd name="adj" fmla="val 8753"/>
            </a:avLst>
          </a:prstGeom>
          <a:solidFill>
            <a:srgbClr val="28ACC0"/>
          </a:solidFill>
          <a:ln>
            <a:noFill/>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If you are competing as a team,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select a team captain to answer the questions.</a:t>
            </a:r>
            <a:endParaRPr sz="1600"/>
          </a:p>
        </p:txBody>
      </p:sp>
      <p:sp>
        <p:nvSpPr>
          <p:cNvPr id="2704" name="Google Shape;2704;p149"/>
          <p:cNvSpPr/>
          <p:nvPr/>
        </p:nvSpPr>
        <p:spPr>
          <a:xfrm>
            <a:off x="4690939" y="3512350"/>
            <a:ext cx="3867000" cy="897600"/>
          </a:xfrm>
          <a:prstGeom prst="roundRect">
            <a:avLst>
              <a:gd name="adj" fmla="val 8753"/>
            </a:avLst>
          </a:prstGeom>
          <a:solidFill>
            <a:srgbClr val="5909AD"/>
          </a:solidFill>
          <a:ln>
            <a:noFill/>
          </a:ln>
        </p:spPr>
        <p:txBody>
          <a:bodyPr spcFirstLastPara="1" wrap="square" lIns="548625" tIns="91425" rIns="91425" bIns="91425" anchor="ctr" anchorCtr="0">
            <a:noAutofit/>
          </a:bodyPr>
          <a:lstStyle/>
          <a:p>
            <a:pPr marL="0" lvl="0" indent="0" algn="l" rtl="0">
              <a:spcBef>
                <a:spcPts val="0"/>
              </a:spcBef>
              <a:spcAft>
                <a:spcPts val="0"/>
              </a:spcAft>
              <a:buNone/>
            </a:pPr>
            <a:r>
              <a:rPr lang="en" sz="1500" b="1">
                <a:solidFill>
                  <a:srgbClr val="FFFFFF"/>
                </a:solidFill>
                <a:latin typeface="Roboto"/>
                <a:ea typeface="Roboto"/>
                <a:cs typeface="Roboto"/>
                <a:sym typeface="Roboto"/>
              </a:rPr>
              <a:t>Note: </a:t>
            </a:r>
            <a:r>
              <a:rPr lang="en" sz="1500">
                <a:solidFill>
                  <a:srgbClr val="FFFFFF"/>
                </a:solidFill>
                <a:latin typeface="Roboto"/>
                <a:ea typeface="Roboto"/>
                <a:cs typeface="Roboto"/>
                <a:sym typeface="Roboto"/>
              </a:rPr>
              <a:t>If your class is currently online, </a:t>
            </a:r>
            <a:br>
              <a:rPr lang="en" sz="1500">
                <a:solidFill>
                  <a:srgbClr val="FFFFFF"/>
                </a:solidFill>
                <a:latin typeface="Roboto"/>
                <a:ea typeface="Roboto"/>
                <a:cs typeface="Roboto"/>
                <a:sym typeface="Roboto"/>
              </a:rPr>
            </a:br>
            <a:r>
              <a:rPr lang="en" sz="1500">
                <a:solidFill>
                  <a:srgbClr val="FFFFFF"/>
                </a:solidFill>
                <a:latin typeface="Roboto"/>
                <a:ea typeface="Roboto"/>
                <a:cs typeface="Roboto"/>
                <a:sym typeface="Roboto"/>
              </a:rPr>
              <a:t>it will be easier if each student competes individually.</a:t>
            </a:r>
            <a:endParaRPr sz="1500">
              <a:solidFill>
                <a:srgbClr val="FFFFFF"/>
              </a:solidFill>
              <a:latin typeface="Roboto"/>
              <a:ea typeface="Roboto"/>
              <a:cs typeface="Roboto"/>
              <a:sym typeface="Roboto"/>
            </a:endParaRPr>
          </a:p>
        </p:txBody>
      </p:sp>
      <p:pic>
        <p:nvPicPr>
          <p:cNvPr id="2705" name="Google Shape;2705;p149"/>
          <p:cNvPicPr preferRelativeResize="0"/>
          <p:nvPr/>
        </p:nvPicPr>
        <p:blipFill>
          <a:blip r:embed="rId5">
            <a:alphaModFix/>
          </a:blip>
          <a:stretch>
            <a:fillRect/>
          </a:stretch>
        </p:blipFill>
        <p:spPr>
          <a:xfrm>
            <a:off x="772325" y="1548450"/>
            <a:ext cx="183500" cy="606100"/>
          </a:xfrm>
          <a:prstGeom prst="rect">
            <a:avLst/>
          </a:prstGeom>
          <a:noFill/>
          <a:ln>
            <a:noFill/>
          </a:ln>
        </p:spPr>
      </p:pic>
      <p:pic>
        <p:nvPicPr>
          <p:cNvPr id="2706" name="Google Shape;2706;p149"/>
          <p:cNvPicPr preferRelativeResize="0"/>
          <p:nvPr/>
        </p:nvPicPr>
        <p:blipFill>
          <a:blip r:embed="rId5">
            <a:alphaModFix/>
          </a:blip>
          <a:stretch>
            <a:fillRect/>
          </a:stretch>
        </p:blipFill>
        <p:spPr>
          <a:xfrm>
            <a:off x="772325" y="2603275"/>
            <a:ext cx="183500" cy="606100"/>
          </a:xfrm>
          <a:prstGeom prst="rect">
            <a:avLst/>
          </a:prstGeom>
          <a:noFill/>
          <a:ln>
            <a:noFill/>
          </a:ln>
        </p:spPr>
      </p:pic>
      <p:pic>
        <p:nvPicPr>
          <p:cNvPr id="2707" name="Google Shape;2707;p149"/>
          <p:cNvPicPr preferRelativeResize="0"/>
          <p:nvPr/>
        </p:nvPicPr>
        <p:blipFill>
          <a:blip r:embed="rId5">
            <a:alphaModFix/>
          </a:blip>
          <a:stretch>
            <a:fillRect/>
          </a:stretch>
        </p:blipFill>
        <p:spPr>
          <a:xfrm>
            <a:off x="772325" y="3658100"/>
            <a:ext cx="183500" cy="606100"/>
          </a:xfrm>
          <a:prstGeom prst="rect">
            <a:avLst/>
          </a:prstGeom>
          <a:noFill/>
          <a:ln>
            <a:noFill/>
          </a:ln>
        </p:spPr>
      </p:pic>
      <p:pic>
        <p:nvPicPr>
          <p:cNvPr id="2708" name="Google Shape;2708;p149"/>
          <p:cNvPicPr preferRelativeResize="0"/>
          <p:nvPr/>
        </p:nvPicPr>
        <p:blipFill>
          <a:blip r:embed="rId5">
            <a:alphaModFix/>
          </a:blip>
          <a:stretch>
            <a:fillRect/>
          </a:stretch>
        </p:blipFill>
        <p:spPr>
          <a:xfrm>
            <a:off x="4879450" y="1548450"/>
            <a:ext cx="183500" cy="606100"/>
          </a:xfrm>
          <a:prstGeom prst="rect">
            <a:avLst/>
          </a:prstGeom>
          <a:noFill/>
          <a:ln>
            <a:noFill/>
          </a:ln>
        </p:spPr>
      </p:pic>
      <p:pic>
        <p:nvPicPr>
          <p:cNvPr id="2709" name="Google Shape;2709;p149"/>
          <p:cNvPicPr preferRelativeResize="0"/>
          <p:nvPr/>
        </p:nvPicPr>
        <p:blipFill>
          <a:blip r:embed="rId5">
            <a:alphaModFix/>
          </a:blip>
          <a:stretch>
            <a:fillRect/>
          </a:stretch>
        </p:blipFill>
        <p:spPr>
          <a:xfrm>
            <a:off x="4879450" y="2603275"/>
            <a:ext cx="183500" cy="606100"/>
          </a:xfrm>
          <a:prstGeom prst="rect">
            <a:avLst/>
          </a:prstGeom>
          <a:noFill/>
          <a:ln>
            <a:noFill/>
          </a:ln>
        </p:spPr>
      </p:pic>
      <p:pic>
        <p:nvPicPr>
          <p:cNvPr id="2710" name="Google Shape;2710;p149"/>
          <p:cNvPicPr preferRelativeResize="0"/>
          <p:nvPr/>
        </p:nvPicPr>
        <p:blipFill>
          <a:blip r:embed="rId5">
            <a:alphaModFix/>
          </a:blip>
          <a:stretch>
            <a:fillRect/>
          </a:stretch>
        </p:blipFill>
        <p:spPr>
          <a:xfrm>
            <a:off x="4879450" y="3658100"/>
            <a:ext cx="183500" cy="606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150"/>
          <p:cNvSpPr/>
          <p:nvPr/>
        </p:nvSpPr>
        <p:spPr>
          <a:xfrm>
            <a:off x="271800" y="345525"/>
            <a:ext cx="8600400" cy="4353900"/>
          </a:xfrm>
          <a:prstGeom prst="roundRect">
            <a:avLst>
              <a:gd name="adj" fmla="val 4846"/>
            </a:avLst>
          </a:prstGeom>
          <a:solidFill>
            <a:srgbClr val="FFFFFF"/>
          </a:solidFill>
          <a:ln w="152400" cap="flat" cmpd="sng">
            <a:solidFill>
              <a:srgbClr val="8A5C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50"/>
          <p:cNvSpPr txBox="1">
            <a:spLocks noGrp="1"/>
          </p:cNvSpPr>
          <p:nvPr>
            <p:ph type="title"/>
          </p:nvPr>
        </p:nvSpPr>
        <p:spPr>
          <a:xfrm>
            <a:off x="4127075" y="729563"/>
            <a:ext cx="2985000" cy="370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Rules and Guidelines</a:t>
            </a:r>
            <a:endParaRPr/>
          </a:p>
        </p:txBody>
      </p:sp>
      <p:sp>
        <p:nvSpPr>
          <p:cNvPr id="2717" name="Google Shape;2717;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2718" name="Google Shape;2718;p1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(kahoot.com)</a:t>
            </a:r>
            <a:endParaRPr/>
          </a:p>
        </p:txBody>
      </p:sp>
      <p:pic>
        <p:nvPicPr>
          <p:cNvPr id="2719" name="Google Shape;2719;p150"/>
          <p:cNvPicPr preferRelativeResize="0"/>
          <p:nvPr/>
        </p:nvPicPr>
        <p:blipFill rotWithShape="1">
          <a:blip r:embed="rId4">
            <a:alphaModFix/>
          </a:blip>
          <a:srcRect t="23342" b="27568"/>
          <a:stretch/>
        </p:blipFill>
        <p:spPr>
          <a:xfrm>
            <a:off x="2031925" y="580025"/>
            <a:ext cx="1817848" cy="669276"/>
          </a:xfrm>
          <a:prstGeom prst="rect">
            <a:avLst/>
          </a:prstGeom>
          <a:noFill/>
          <a:ln>
            <a:noFill/>
          </a:ln>
        </p:spPr>
      </p:pic>
      <p:sp>
        <p:nvSpPr>
          <p:cNvPr id="2720" name="Google Shape;2720;p150"/>
          <p:cNvSpPr/>
          <p:nvPr/>
        </p:nvSpPr>
        <p:spPr>
          <a:xfrm>
            <a:off x="586050" y="1402700"/>
            <a:ext cx="3060900" cy="1401300"/>
          </a:xfrm>
          <a:prstGeom prst="roundRect">
            <a:avLst>
              <a:gd name="adj" fmla="val 8753"/>
            </a:avLst>
          </a:prstGeom>
          <a:solidFill>
            <a:srgbClr val="DF0305"/>
          </a:solidFill>
          <a:ln>
            <a:noFill/>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The questions will come from any of the six Security+ domains.</a:t>
            </a:r>
            <a:endParaRPr sz="1600"/>
          </a:p>
        </p:txBody>
      </p:sp>
      <p:sp>
        <p:nvSpPr>
          <p:cNvPr id="2721" name="Google Shape;2721;p150"/>
          <p:cNvSpPr/>
          <p:nvPr/>
        </p:nvSpPr>
        <p:spPr>
          <a:xfrm>
            <a:off x="586050" y="2945000"/>
            <a:ext cx="3060900" cy="1465200"/>
          </a:xfrm>
          <a:prstGeom prst="roundRect">
            <a:avLst>
              <a:gd name="adj" fmla="val 8753"/>
            </a:avLst>
          </a:prstGeom>
          <a:solidFill>
            <a:srgbClr val="1155CC"/>
          </a:solidFill>
          <a:ln>
            <a:noFill/>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You can use all available resources: books, the internet, class notes, etc.</a:t>
            </a:r>
            <a:endParaRPr sz="1600"/>
          </a:p>
        </p:txBody>
      </p:sp>
      <p:sp>
        <p:nvSpPr>
          <p:cNvPr id="2722" name="Google Shape;2722;p150"/>
          <p:cNvSpPr/>
          <p:nvPr/>
        </p:nvSpPr>
        <p:spPr>
          <a:xfrm>
            <a:off x="3849775" y="1402700"/>
            <a:ext cx="4708200" cy="1926300"/>
          </a:xfrm>
          <a:prstGeom prst="roundRect">
            <a:avLst>
              <a:gd name="adj" fmla="val 6368"/>
            </a:avLst>
          </a:prstGeom>
          <a:solidFill>
            <a:srgbClr val="398E3D"/>
          </a:solidFill>
          <a:ln>
            <a:noFill/>
          </a:ln>
        </p:spPr>
        <p:txBody>
          <a:bodyPr spcFirstLastPara="1" wrap="square" lIns="731500" tIns="91425" rIns="91425" bIns="91425" anchor="ctr"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Any issues will be decided by the judges (the TAs and/or instructor), e.g.:</a:t>
            </a:r>
            <a:endParaRPr sz="1600">
              <a:solidFill>
                <a:srgbClr val="FFFFFF"/>
              </a:solidFill>
              <a:latin typeface="Roboto"/>
              <a:ea typeface="Roboto"/>
              <a:cs typeface="Roboto"/>
              <a:sym typeface="Roboto"/>
            </a:endParaRPr>
          </a:p>
          <a:p>
            <a:pPr marL="457200" lvl="0" indent="-215900" algn="l" rtl="0">
              <a:spcBef>
                <a:spcPts val="50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Answer disputes</a:t>
            </a:r>
            <a:endParaRPr sz="1600">
              <a:solidFill>
                <a:srgbClr val="FFFFFF"/>
              </a:solidFill>
              <a:latin typeface="Roboto"/>
              <a:ea typeface="Roboto"/>
              <a:cs typeface="Roboto"/>
              <a:sym typeface="Roboto"/>
            </a:endParaRPr>
          </a:p>
          <a:p>
            <a:pPr marL="457200" lvl="0" indent="-215900" algn="l" rtl="0">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Frozen or lagging computers</a:t>
            </a:r>
            <a:endParaRPr sz="1600">
              <a:solidFill>
                <a:srgbClr val="FFFFFF"/>
              </a:solidFill>
              <a:latin typeface="Roboto"/>
              <a:ea typeface="Roboto"/>
              <a:cs typeface="Roboto"/>
              <a:sym typeface="Roboto"/>
            </a:endParaRPr>
          </a:p>
          <a:p>
            <a:pPr marL="457200" lvl="0" indent="-215900" algn="l" rtl="0">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Kahoot issues</a:t>
            </a:r>
            <a:endParaRPr sz="1600">
              <a:solidFill>
                <a:srgbClr val="FFFFFF"/>
              </a:solidFill>
              <a:latin typeface="Roboto"/>
              <a:ea typeface="Roboto"/>
              <a:cs typeface="Roboto"/>
              <a:sym typeface="Roboto"/>
            </a:endParaRPr>
          </a:p>
        </p:txBody>
      </p:sp>
      <p:sp>
        <p:nvSpPr>
          <p:cNvPr id="2723" name="Google Shape;2723;p150"/>
          <p:cNvSpPr/>
          <p:nvPr/>
        </p:nvSpPr>
        <p:spPr>
          <a:xfrm>
            <a:off x="3849775" y="3478699"/>
            <a:ext cx="4708200" cy="931500"/>
          </a:xfrm>
          <a:prstGeom prst="roundRect">
            <a:avLst>
              <a:gd name="adj" fmla="val 8753"/>
            </a:avLst>
          </a:prstGeom>
          <a:solidFill>
            <a:srgbClr val="28ACC0"/>
          </a:solidFill>
          <a:ln>
            <a:noFill/>
          </a:ln>
        </p:spPr>
        <p:txBody>
          <a:bodyPr spcFirstLastPara="1" wrap="square" lIns="731500" tIns="91425" rIns="91425" bIns="91425" anchor="ctr"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The team or individual with the most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points at the end of 30 questions is the winner!</a:t>
            </a:r>
            <a:endParaRPr sz="1600">
              <a:solidFill>
                <a:srgbClr val="FFFFFF"/>
              </a:solidFill>
              <a:latin typeface="Roboto"/>
              <a:ea typeface="Roboto"/>
              <a:cs typeface="Roboto"/>
              <a:sym typeface="Roboto"/>
            </a:endParaRPr>
          </a:p>
        </p:txBody>
      </p:sp>
      <p:pic>
        <p:nvPicPr>
          <p:cNvPr id="2724" name="Google Shape;2724;p150"/>
          <p:cNvPicPr preferRelativeResize="0"/>
          <p:nvPr/>
        </p:nvPicPr>
        <p:blipFill>
          <a:blip r:embed="rId5">
            <a:alphaModFix/>
          </a:blip>
          <a:stretch>
            <a:fillRect/>
          </a:stretch>
        </p:blipFill>
        <p:spPr>
          <a:xfrm>
            <a:off x="772325" y="1548450"/>
            <a:ext cx="183500" cy="606100"/>
          </a:xfrm>
          <a:prstGeom prst="rect">
            <a:avLst/>
          </a:prstGeom>
          <a:noFill/>
          <a:ln>
            <a:noFill/>
          </a:ln>
        </p:spPr>
      </p:pic>
      <p:pic>
        <p:nvPicPr>
          <p:cNvPr id="2725" name="Google Shape;2725;p150"/>
          <p:cNvPicPr preferRelativeResize="0"/>
          <p:nvPr/>
        </p:nvPicPr>
        <p:blipFill>
          <a:blip r:embed="rId5">
            <a:alphaModFix/>
          </a:blip>
          <a:stretch>
            <a:fillRect/>
          </a:stretch>
        </p:blipFill>
        <p:spPr>
          <a:xfrm>
            <a:off x="772325" y="3232550"/>
            <a:ext cx="183500" cy="606100"/>
          </a:xfrm>
          <a:prstGeom prst="rect">
            <a:avLst/>
          </a:prstGeom>
          <a:noFill/>
          <a:ln>
            <a:noFill/>
          </a:ln>
        </p:spPr>
      </p:pic>
      <p:pic>
        <p:nvPicPr>
          <p:cNvPr id="2726" name="Google Shape;2726;p150"/>
          <p:cNvPicPr preferRelativeResize="0"/>
          <p:nvPr/>
        </p:nvPicPr>
        <p:blipFill>
          <a:blip r:embed="rId5">
            <a:alphaModFix/>
          </a:blip>
          <a:stretch>
            <a:fillRect/>
          </a:stretch>
        </p:blipFill>
        <p:spPr>
          <a:xfrm>
            <a:off x="4127075" y="1548450"/>
            <a:ext cx="183500" cy="606100"/>
          </a:xfrm>
          <a:prstGeom prst="rect">
            <a:avLst/>
          </a:prstGeom>
          <a:noFill/>
          <a:ln>
            <a:noFill/>
          </a:ln>
        </p:spPr>
      </p:pic>
      <p:pic>
        <p:nvPicPr>
          <p:cNvPr id="2727" name="Google Shape;2727;p150"/>
          <p:cNvPicPr preferRelativeResize="0"/>
          <p:nvPr/>
        </p:nvPicPr>
        <p:blipFill>
          <a:blip r:embed="rId5">
            <a:alphaModFix/>
          </a:blip>
          <a:stretch>
            <a:fillRect/>
          </a:stretch>
        </p:blipFill>
        <p:spPr>
          <a:xfrm>
            <a:off x="4127075" y="3641400"/>
            <a:ext cx="183500" cy="606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15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1:00</a:t>
            </a:r>
            <a:endParaRPr/>
          </a:p>
        </p:txBody>
      </p:sp>
      <p:sp>
        <p:nvSpPr>
          <p:cNvPr id="2733" name="Google Shape;2733;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2734" name="Google Shape;2734;p15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 </a:t>
            </a:r>
            <a:r>
              <a:rPr lang="en">
                <a:latin typeface="Roboto Light"/>
                <a:ea typeface="Roboto Light"/>
                <a:cs typeface="Roboto Light"/>
                <a:sym typeface="Roboto Light"/>
              </a:rPr>
              <a:t>Kahoot Challenge  </a:t>
            </a:r>
            <a:endParaRPr>
              <a:latin typeface="Roboto Light"/>
              <a:ea typeface="Roboto Light"/>
              <a:cs typeface="Roboto Light"/>
              <a:sym typeface="Roboto Light"/>
            </a:endParaRPr>
          </a:p>
          <a:p>
            <a:pPr marL="0" lvl="0" indent="0" algn="l" rtl="0">
              <a:spcBef>
                <a:spcPts val="1000"/>
              </a:spcBef>
              <a:spcAft>
                <a:spcPts val="0"/>
              </a:spcAft>
              <a:buClr>
                <a:schemeClr val="dk1"/>
              </a:buClr>
              <a:buSzPts val="1100"/>
              <a:buFont typeface="Arial"/>
              <a:buNone/>
            </a:pPr>
            <a:r>
              <a:rPr lang="en" sz="2000">
                <a:latin typeface="Roboto Light"/>
                <a:ea typeface="Roboto Light"/>
                <a:cs typeface="Roboto Light"/>
                <a:sym typeface="Roboto Light"/>
              </a:rPr>
              <a:t>Now we’ll begin the competition!</a:t>
            </a:r>
            <a:endParaRPr sz="2000">
              <a:latin typeface="Roboto Light"/>
              <a:ea typeface="Roboto Light"/>
              <a:cs typeface="Roboto Light"/>
              <a:sym typeface="Robo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38"/>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Exam Topics Breakdown</a:t>
            </a:r>
            <a:endParaRPr/>
          </a:p>
        </p:txBody>
      </p:sp>
      <p:sp>
        <p:nvSpPr>
          <p:cNvPr id="2081" name="Google Shape;2081;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082" name="Google Shape;2082;p109"/>
          <p:cNvSpPr/>
          <p:nvPr/>
        </p:nvSpPr>
        <p:spPr>
          <a:xfrm>
            <a:off x="1335475" y="1224000"/>
            <a:ext cx="3191400" cy="486300"/>
          </a:xfrm>
          <a:prstGeom prst="roundRect">
            <a:avLst>
              <a:gd name="adj" fmla="val 16667"/>
            </a:avLst>
          </a:prstGeom>
          <a:solidFill>
            <a:srgbClr val="F3F3F3"/>
          </a:solidFill>
          <a:ln w="19050" cap="flat" cmpd="sng">
            <a:solidFill>
              <a:srgbClr val="517BBE"/>
            </a:solidFill>
            <a:prstDash val="solid"/>
            <a:round/>
            <a:headEnd type="none" w="sm" len="sm"/>
            <a:tailEnd type="none" w="sm" len="sm"/>
          </a:ln>
        </p:spPr>
        <p:txBody>
          <a:bodyPr spcFirstLastPara="1" wrap="square" lIns="13715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Attacks, Threats and Vulnerabilities</a:t>
            </a:r>
            <a:endParaRPr>
              <a:latin typeface="Roboto"/>
              <a:ea typeface="Roboto"/>
              <a:cs typeface="Roboto"/>
              <a:sym typeface="Roboto"/>
            </a:endParaRPr>
          </a:p>
        </p:txBody>
      </p:sp>
      <p:grpSp>
        <p:nvGrpSpPr>
          <p:cNvPr id="2083" name="Google Shape;2083;p109"/>
          <p:cNvGrpSpPr/>
          <p:nvPr/>
        </p:nvGrpSpPr>
        <p:grpSpPr>
          <a:xfrm>
            <a:off x="440125" y="1224000"/>
            <a:ext cx="776900" cy="486300"/>
            <a:chOff x="457200" y="1466425"/>
            <a:chExt cx="776900" cy="486300"/>
          </a:xfrm>
        </p:grpSpPr>
        <p:sp>
          <p:nvSpPr>
            <p:cNvPr id="2084" name="Google Shape;2084;p109"/>
            <p:cNvSpPr/>
            <p:nvPr/>
          </p:nvSpPr>
          <p:spPr>
            <a:xfrm>
              <a:off x="457200" y="1466425"/>
              <a:ext cx="695400" cy="486300"/>
            </a:xfrm>
            <a:prstGeom prst="roundRect">
              <a:avLst>
                <a:gd name="adj" fmla="val 16667"/>
              </a:avLst>
            </a:prstGeom>
            <a:solidFill>
              <a:srgbClr val="517BB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Light"/>
                  <a:ea typeface="Roboto Light"/>
                  <a:cs typeface="Roboto Light"/>
                  <a:sym typeface="Roboto Light"/>
                </a:rPr>
                <a:t>01</a:t>
              </a:r>
              <a:endParaRPr sz="3000">
                <a:solidFill>
                  <a:srgbClr val="FFFFFF"/>
                </a:solidFill>
                <a:latin typeface="Roboto Light"/>
                <a:ea typeface="Roboto Light"/>
                <a:cs typeface="Roboto Light"/>
                <a:sym typeface="Roboto Light"/>
              </a:endParaRPr>
            </a:p>
          </p:txBody>
        </p:sp>
        <p:sp>
          <p:nvSpPr>
            <p:cNvPr id="2085" name="Google Shape;2085;p109"/>
            <p:cNvSpPr/>
            <p:nvPr/>
          </p:nvSpPr>
          <p:spPr>
            <a:xfrm rot="5400000">
              <a:off x="973100" y="1624950"/>
              <a:ext cx="333375" cy="188625"/>
            </a:xfrm>
            <a:prstGeom prst="flowChartExtract">
              <a:avLst/>
            </a:prstGeom>
            <a:solidFill>
              <a:srgbClr val="517B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a:ea typeface="Roboto Light"/>
                <a:cs typeface="Roboto Light"/>
                <a:sym typeface="Roboto Light"/>
              </a:endParaRPr>
            </a:p>
          </p:txBody>
        </p:sp>
      </p:grpSp>
      <p:sp>
        <p:nvSpPr>
          <p:cNvPr id="2086" name="Google Shape;2086;p109"/>
          <p:cNvSpPr/>
          <p:nvPr/>
        </p:nvSpPr>
        <p:spPr>
          <a:xfrm>
            <a:off x="1335475" y="1878855"/>
            <a:ext cx="3191400" cy="486300"/>
          </a:xfrm>
          <a:prstGeom prst="roundRect">
            <a:avLst>
              <a:gd name="adj" fmla="val 16667"/>
            </a:avLst>
          </a:prstGeom>
          <a:solidFill>
            <a:srgbClr val="F3F3F3"/>
          </a:solidFill>
          <a:ln w="19050" cap="flat" cmpd="sng">
            <a:solidFill>
              <a:srgbClr val="E2433E"/>
            </a:solidFill>
            <a:prstDash val="solid"/>
            <a:round/>
            <a:headEnd type="none" w="sm" len="sm"/>
            <a:tailEnd type="none" w="sm" len="sm"/>
          </a:ln>
        </p:spPr>
        <p:txBody>
          <a:bodyPr spcFirstLastPara="1" wrap="square" lIns="13715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Architecture and Design</a:t>
            </a:r>
            <a:endParaRPr>
              <a:latin typeface="Roboto"/>
              <a:ea typeface="Roboto"/>
              <a:cs typeface="Roboto"/>
              <a:sym typeface="Roboto"/>
            </a:endParaRPr>
          </a:p>
        </p:txBody>
      </p:sp>
      <p:grpSp>
        <p:nvGrpSpPr>
          <p:cNvPr id="2087" name="Google Shape;2087;p109"/>
          <p:cNvGrpSpPr/>
          <p:nvPr/>
        </p:nvGrpSpPr>
        <p:grpSpPr>
          <a:xfrm>
            <a:off x="440125" y="1878855"/>
            <a:ext cx="776900" cy="486300"/>
            <a:chOff x="457200" y="1466425"/>
            <a:chExt cx="776900" cy="486300"/>
          </a:xfrm>
        </p:grpSpPr>
        <p:sp>
          <p:nvSpPr>
            <p:cNvPr id="2088" name="Google Shape;2088;p109"/>
            <p:cNvSpPr/>
            <p:nvPr/>
          </p:nvSpPr>
          <p:spPr>
            <a:xfrm>
              <a:off x="457200" y="1466425"/>
              <a:ext cx="695400" cy="486300"/>
            </a:xfrm>
            <a:prstGeom prst="roundRect">
              <a:avLst>
                <a:gd name="adj" fmla="val 16667"/>
              </a:avLst>
            </a:prstGeom>
            <a:solidFill>
              <a:srgbClr val="E2433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Light"/>
                  <a:ea typeface="Roboto Light"/>
                  <a:cs typeface="Roboto Light"/>
                  <a:sym typeface="Roboto Light"/>
                </a:rPr>
                <a:t>02</a:t>
              </a:r>
              <a:endParaRPr sz="3000">
                <a:solidFill>
                  <a:srgbClr val="FFFFFF"/>
                </a:solidFill>
                <a:latin typeface="Roboto Light"/>
                <a:ea typeface="Roboto Light"/>
                <a:cs typeface="Roboto Light"/>
                <a:sym typeface="Roboto Light"/>
              </a:endParaRPr>
            </a:p>
          </p:txBody>
        </p:sp>
        <p:sp>
          <p:nvSpPr>
            <p:cNvPr id="2089" name="Google Shape;2089;p109"/>
            <p:cNvSpPr/>
            <p:nvPr/>
          </p:nvSpPr>
          <p:spPr>
            <a:xfrm rot="5400000">
              <a:off x="973100" y="1624950"/>
              <a:ext cx="333375" cy="188625"/>
            </a:xfrm>
            <a:prstGeom prst="flowChartExtract">
              <a:avLst/>
            </a:prstGeom>
            <a:solidFill>
              <a:srgbClr val="E24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a:ea typeface="Roboto Light"/>
                <a:cs typeface="Roboto Light"/>
                <a:sym typeface="Roboto Light"/>
              </a:endParaRPr>
            </a:p>
          </p:txBody>
        </p:sp>
      </p:grpSp>
      <p:sp>
        <p:nvSpPr>
          <p:cNvPr id="2090" name="Google Shape;2090;p109"/>
          <p:cNvSpPr/>
          <p:nvPr/>
        </p:nvSpPr>
        <p:spPr>
          <a:xfrm>
            <a:off x="1335475" y="2533710"/>
            <a:ext cx="3191400" cy="486300"/>
          </a:xfrm>
          <a:prstGeom prst="roundRect">
            <a:avLst>
              <a:gd name="adj" fmla="val 16667"/>
            </a:avLst>
          </a:prstGeom>
          <a:solidFill>
            <a:srgbClr val="F3F3F3"/>
          </a:solidFill>
          <a:ln w="19050" cap="flat" cmpd="sng">
            <a:solidFill>
              <a:srgbClr val="4CDC8A"/>
            </a:solidFill>
            <a:prstDash val="solid"/>
            <a:round/>
            <a:headEnd type="none" w="sm" len="sm"/>
            <a:tailEnd type="none" w="sm" len="sm"/>
          </a:ln>
        </p:spPr>
        <p:txBody>
          <a:bodyPr spcFirstLastPara="1" wrap="square" lIns="13715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Implementation</a:t>
            </a:r>
            <a:endParaRPr>
              <a:latin typeface="Roboto"/>
              <a:ea typeface="Roboto"/>
              <a:cs typeface="Roboto"/>
              <a:sym typeface="Roboto"/>
            </a:endParaRPr>
          </a:p>
        </p:txBody>
      </p:sp>
      <p:grpSp>
        <p:nvGrpSpPr>
          <p:cNvPr id="2091" name="Google Shape;2091;p109"/>
          <p:cNvGrpSpPr/>
          <p:nvPr/>
        </p:nvGrpSpPr>
        <p:grpSpPr>
          <a:xfrm>
            <a:off x="440125" y="2533710"/>
            <a:ext cx="776900" cy="486300"/>
            <a:chOff x="457200" y="1466425"/>
            <a:chExt cx="776900" cy="486300"/>
          </a:xfrm>
        </p:grpSpPr>
        <p:sp>
          <p:nvSpPr>
            <p:cNvPr id="2092" name="Google Shape;2092;p109"/>
            <p:cNvSpPr/>
            <p:nvPr/>
          </p:nvSpPr>
          <p:spPr>
            <a:xfrm>
              <a:off x="457200" y="1466425"/>
              <a:ext cx="695400" cy="486300"/>
            </a:xfrm>
            <a:prstGeom prst="roundRect">
              <a:avLst>
                <a:gd name="adj" fmla="val 16667"/>
              </a:avLst>
            </a:prstGeom>
            <a:solidFill>
              <a:srgbClr val="4CDC8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Light"/>
                  <a:ea typeface="Roboto Light"/>
                  <a:cs typeface="Roboto Light"/>
                  <a:sym typeface="Roboto Light"/>
                </a:rPr>
                <a:t>03</a:t>
              </a:r>
              <a:endParaRPr sz="3000">
                <a:solidFill>
                  <a:srgbClr val="FFFFFF"/>
                </a:solidFill>
                <a:latin typeface="Roboto Light"/>
                <a:ea typeface="Roboto Light"/>
                <a:cs typeface="Roboto Light"/>
                <a:sym typeface="Roboto Light"/>
              </a:endParaRPr>
            </a:p>
          </p:txBody>
        </p:sp>
        <p:sp>
          <p:nvSpPr>
            <p:cNvPr id="2093" name="Google Shape;2093;p109"/>
            <p:cNvSpPr/>
            <p:nvPr/>
          </p:nvSpPr>
          <p:spPr>
            <a:xfrm rot="5400000">
              <a:off x="973100" y="1624950"/>
              <a:ext cx="333375" cy="188625"/>
            </a:xfrm>
            <a:prstGeom prst="flowChartExtract">
              <a:avLst/>
            </a:prstGeom>
            <a:solidFill>
              <a:srgbClr val="4CD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a:ea typeface="Roboto Light"/>
                <a:cs typeface="Roboto Light"/>
                <a:sym typeface="Roboto Light"/>
              </a:endParaRPr>
            </a:p>
          </p:txBody>
        </p:sp>
      </p:grpSp>
      <p:sp>
        <p:nvSpPr>
          <p:cNvPr id="2094" name="Google Shape;2094;p109"/>
          <p:cNvSpPr/>
          <p:nvPr/>
        </p:nvSpPr>
        <p:spPr>
          <a:xfrm>
            <a:off x="1335475" y="3188565"/>
            <a:ext cx="3191400" cy="486300"/>
          </a:xfrm>
          <a:prstGeom prst="roundRect">
            <a:avLst>
              <a:gd name="adj" fmla="val 16667"/>
            </a:avLst>
          </a:prstGeom>
          <a:solidFill>
            <a:srgbClr val="F3F3F3"/>
          </a:solidFill>
          <a:ln w="19050" cap="flat" cmpd="sng">
            <a:solidFill>
              <a:srgbClr val="A04E9E"/>
            </a:solidFill>
            <a:prstDash val="solid"/>
            <a:round/>
            <a:headEnd type="none" w="sm" len="sm"/>
            <a:tailEnd type="none" w="sm" len="sm"/>
          </a:ln>
        </p:spPr>
        <p:txBody>
          <a:bodyPr spcFirstLastPara="1" wrap="square" lIns="13715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Operations and Incident Response</a:t>
            </a:r>
            <a:endParaRPr>
              <a:latin typeface="Roboto"/>
              <a:ea typeface="Roboto"/>
              <a:cs typeface="Roboto"/>
              <a:sym typeface="Roboto"/>
            </a:endParaRPr>
          </a:p>
        </p:txBody>
      </p:sp>
      <p:grpSp>
        <p:nvGrpSpPr>
          <p:cNvPr id="2095" name="Google Shape;2095;p109"/>
          <p:cNvGrpSpPr/>
          <p:nvPr/>
        </p:nvGrpSpPr>
        <p:grpSpPr>
          <a:xfrm>
            <a:off x="440125" y="3188565"/>
            <a:ext cx="776900" cy="486300"/>
            <a:chOff x="457200" y="1466425"/>
            <a:chExt cx="776900" cy="486300"/>
          </a:xfrm>
        </p:grpSpPr>
        <p:sp>
          <p:nvSpPr>
            <p:cNvPr id="2096" name="Google Shape;2096;p109"/>
            <p:cNvSpPr/>
            <p:nvPr/>
          </p:nvSpPr>
          <p:spPr>
            <a:xfrm>
              <a:off x="457200" y="1466425"/>
              <a:ext cx="695400" cy="486300"/>
            </a:xfrm>
            <a:prstGeom prst="roundRect">
              <a:avLst>
                <a:gd name="adj" fmla="val 16667"/>
              </a:avLst>
            </a:prstGeom>
            <a:solidFill>
              <a:srgbClr val="A04E9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Light"/>
                  <a:ea typeface="Roboto Light"/>
                  <a:cs typeface="Roboto Light"/>
                  <a:sym typeface="Roboto Light"/>
                </a:rPr>
                <a:t>04</a:t>
              </a:r>
              <a:endParaRPr sz="3000">
                <a:solidFill>
                  <a:srgbClr val="FFFFFF"/>
                </a:solidFill>
                <a:latin typeface="Roboto Light"/>
                <a:ea typeface="Roboto Light"/>
                <a:cs typeface="Roboto Light"/>
                <a:sym typeface="Roboto Light"/>
              </a:endParaRPr>
            </a:p>
          </p:txBody>
        </p:sp>
        <p:sp>
          <p:nvSpPr>
            <p:cNvPr id="2097" name="Google Shape;2097;p109"/>
            <p:cNvSpPr/>
            <p:nvPr/>
          </p:nvSpPr>
          <p:spPr>
            <a:xfrm rot="5400000">
              <a:off x="973100" y="1624950"/>
              <a:ext cx="333375" cy="188625"/>
            </a:xfrm>
            <a:prstGeom prst="flowChartExtract">
              <a:avLst/>
            </a:prstGeom>
            <a:solidFill>
              <a:srgbClr val="A04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a:ea typeface="Roboto Light"/>
                <a:cs typeface="Roboto Light"/>
                <a:sym typeface="Roboto Light"/>
              </a:endParaRPr>
            </a:p>
          </p:txBody>
        </p:sp>
      </p:grpSp>
      <p:sp>
        <p:nvSpPr>
          <p:cNvPr id="2098" name="Google Shape;2098;p109"/>
          <p:cNvSpPr/>
          <p:nvPr/>
        </p:nvSpPr>
        <p:spPr>
          <a:xfrm>
            <a:off x="1335475" y="3843420"/>
            <a:ext cx="3191400" cy="486300"/>
          </a:xfrm>
          <a:prstGeom prst="roundRect">
            <a:avLst>
              <a:gd name="adj" fmla="val 16667"/>
            </a:avLst>
          </a:prstGeom>
          <a:solidFill>
            <a:srgbClr val="F3F3F3"/>
          </a:solidFill>
          <a:ln w="19050" cap="flat" cmpd="sng">
            <a:solidFill>
              <a:srgbClr val="F6B52A"/>
            </a:solidFill>
            <a:prstDash val="solid"/>
            <a:round/>
            <a:headEnd type="none" w="sm" len="sm"/>
            <a:tailEnd type="none" w="sm" len="sm"/>
          </a:ln>
        </p:spPr>
        <p:txBody>
          <a:bodyPr spcFirstLastPara="1" wrap="square" lIns="13715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Governance, Risk and Compliance</a:t>
            </a:r>
            <a:endParaRPr>
              <a:latin typeface="Roboto"/>
              <a:ea typeface="Roboto"/>
              <a:cs typeface="Roboto"/>
              <a:sym typeface="Roboto"/>
            </a:endParaRPr>
          </a:p>
        </p:txBody>
      </p:sp>
      <p:grpSp>
        <p:nvGrpSpPr>
          <p:cNvPr id="2099" name="Google Shape;2099;p109"/>
          <p:cNvGrpSpPr/>
          <p:nvPr/>
        </p:nvGrpSpPr>
        <p:grpSpPr>
          <a:xfrm>
            <a:off x="440125" y="3843420"/>
            <a:ext cx="776900" cy="486300"/>
            <a:chOff x="457200" y="1466425"/>
            <a:chExt cx="776900" cy="486300"/>
          </a:xfrm>
        </p:grpSpPr>
        <p:sp>
          <p:nvSpPr>
            <p:cNvPr id="2100" name="Google Shape;2100;p109"/>
            <p:cNvSpPr/>
            <p:nvPr/>
          </p:nvSpPr>
          <p:spPr>
            <a:xfrm>
              <a:off x="457200" y="1466425"/>
              <a:ext cx="695400" cy="486300"/>
            </a:xfrm>
            <a:prstGeom prst="roundRect">
              <a:avLst>
                <a:gd name="adj" fmla="val 16667"/>
              </a:avLst>
            </a:prstGeom>
            <a:solidFill>
              <a:srgbClr val="F6B52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Light"/>
                  <a:ea typeface="Roboto Light"/>
                  <a:cs typeface="Roboto Light"/>
                  <a:sym typeface="Roboto Light"/>
                </a:rPr>
                <a:t>05</a:t>
              </a:r>
              <a:endParaRPr sz="3000">
                <a:solidFill>
                  <a:srgbClr val="FFFFFF"/>
                </a:solidFill>
                <a:latin typeface="Roboto Light"/>
                <a:ea typeface="Roboto Light"/>
                <a:cs typeface="Roboto Light"/>
                <a:sym typeface="Roboto Light"/>
              </a:endParaRPr>
            </a:p>
          </p:txBody>
        </p:sp>
        <p:sp>
          <p:nvSpPr>
            <p:cNvPr id="2101" name="Google Shape;2101;p109"/>
            <p:cNvSpPr/>
            <p:nvPr/>
          </p:nvSpPr>
          <p:spPr>
            <a:xfrm rot="5400000">
              <a:off x="973100" y="1624950"/>
              <a:ext cx="333375" cy="188625"/>
            </a:xfrm>
            <a:prstGeom prst="flowChartExtract">
              <a:avLst/>
            </a:prstGeom>
            <a:solidFill>
              <a:srgbClr val="F6B5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a:ea typeface="Roboto Light"/>
                <a:cs typeface="Roboto Light"/>
                <a:sym typeface="Roboto Light"/>
              </a:endParaRPr>
            </a:p>
          </p:txBody>
        </p:sp>
      </p:grpSp>
      <p:sp>
        <p:nvSpPr>
          <p:cNvPr id="2102" name="Google Shape;2102;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Domain Distribution</a:t>
            </a:r>
            <a:endParaRPr/>
          </a:p>
        </p:txBody>
      </p:sp>
      <p:pic>
        <p:nvPicPr>
          <p:cNvPr id="2103" name="Google Shape;2103;p109" title="Points scored"/>
          <p:cNvPicPr preferRelativeResize="0"/>
          <p:nvPr/>
        </p:nvPicPr>
        <p:blipFill>
          <a:blip r:embed="rId3">
            <a:alphaModFix/>
          </a:blip>
          <a:stretch>
            <a:fillRect/>
          </a:stretch>
        </p:blipFill>
        <p:spPr>
          <a:xfrm>
            <a:off x="3637850" y="531925"/>
            <a:ext cx="6272649" cy="4384450"/>
          </a:xfrm>
          <a:prstGeom prst="rect">
            <a:avLst/>
          </a:prstGeom>
          <a:noFill/>
          <a:ln>
            <a:noFill/>
          </a:ln>
        </p:spPr>
      </p:pic>
      <p:sp>
        <p:nvSpPr>
          <p:cNvPr id="2104" name="Google Shape;2104;p109"/>
          <p:cNvSpPr txBox="1"/>
          <p:nvPr/>
        </p:nvSpPr>
        <p:spPr>
          <a:xfrm>
            <a:off x="7243375" y="1734450"/>
            <a:ext cx="845100" cy="276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200">
                <a:solidFill>
                  <a:srgbClr val="FFFFFF"/>
                </a:solidFill>
                <a:latin typeface="Roboto Medium"/>
                <a:ea typeface="Roboto Medium"/>
                <a:cs typeface="Roboto Medium"/>
                <a:sym typeface="Roboto Medium"/>
              </a:rPr>
              <a:t>24.0%</a:t>
            </a:r>
            <a:endParaRPr sz="2200">
              <a:solidFill>
                <a:srgbClr val="FFFFFF"/>
              </a:solidFill>
              <a:latin typeface="Roboto Medium"/>
              <a:ea typeface="Roboto Medium"/>
              <a:cs typeface="Roboto Medium"/>
              <a:sym typeface="Roboto Medium"/>
            </a:endParaRPr>
          </a:p>
        </p:txBody>
      </p:sp>
      <p:sp>
        <p:nvSpPr>
          <p:cNvPr id="2105" name="Google Shape;2105;p109"/>
          <p:cNvSpPr txBox="1"/>
          <p:nvPr/>
        </p:nvSpPr>
        <p:spPr>
          <a:xfrm>
            <a:off x="7435500" y="2904625"/>
            <a:ext cx="845100" cy="276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200">
                <a:solidFill>
                  <a:srgbClr val="FFFFFF"/>
                </a:solidFill>
                <a:latin typeface="Roboto Medium"/>
                <a:ea typeface="Roboto Medium"/>
                <a:cs typeface="Roboto Medium"/>
                <a:sym typeface="Roboto Medium"/>
              </a:rPr>
              <a:t>21.0%</a:t>
            </a:r>
            <a:endParaRPr sz="2200">
              <a:solidFill>
                <a:srgbClr val="FFFFFF"/>
              </a:solidFill>
              <a:latin typeface="Roboto Medium"/>
              <a:ea typeface="Roboto Medium"/>
              <a:cs typeface="Roboto Medium"/>
              <a:sym typeface="Roboto Medium"/>
            </a:endParaRPr>
          </a:p>
        </p:txBody>
      </p:sp>
      <p:sp>
        <p:nvSpPr>
          <p:cNvPr id="2106" name="Google Shape;2106;p109"/>
          <p:cNvSpPr txBox="1"/>
          <p:nvPr/>
        </p:nvSpPr>
        <p:spPr>
          <a:xfrm>
            <a:off x="5784975" y="3180925"/>
            <a:ext cx="845100" cy="276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200">
                <a:solidFill>
                  <a:srgbClr val="FFFFFF"/>
                </a:solidFill>
                <a:latin typeface="Roboto Medium"/>
                <a:ea typeface="Roboto Medium"/>
                <a:cs typeface="Roboto Medium"/>
                <a:sym typeface="Roboto Medium"/>
              </a:rPr>
              <a:t>25.0%</a:t>
            </a:r>
            <a:endParaRPr sz="2200">
              <a:solidFill>
                <a:srgbClr val="FFFFFF"/>
              </a:solidFill>
              <a:latin typeface="Roboto Medium"/>
              <a:ea typeface="Roboto Medium"/>
              <a:cs typeface="Roboto Medium"/>
              <a:sym typeface="Roboto Medium"/>
            </a:endParaRPr>
          </a:p>
        </p:txBody>
      </p:sp>
      <p:sp>
        <p:nvSpPr>
          <p:cNvPr id="2107" name="Google Shape;2107;p109"/>
          <p:cNvSpPr txBox="1"/>
          <p:nvPr/>
        </p:nvSpPr>
        <p:spPr>
          <a:xfrm>
            <a:off x="5088425" y="2229025"/>
            <a:ext cx="845100" cy="276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200">
                <a:solidFill>
                  <a:srgbClr val="FFFFFF"/>
                </a:solidFill>
                <a:latin typeface="Roboto Medium"/>
                <a:ea typeface="Roboto Medium"/>
                <a:cs typeface="Roboto Medium"/>
                <a:sym typeface="Roboto Medium"/>
              </a:rPr>
              <a:t>16.0%</a:t>
            </a:r>
            <a:endParaRPr sz="2200">
              <a:solidFill>
                <a:srgbClr val="FFFFFF"/>
              </a:solidFill>
              <a:latin typeface="Roboto Medium"/>
              <a:ea typeface="Roboto Medium"/>
              <a:cs typeface="Roboto Medium"/>
              <a:sym typeface="Roboto Medium"/>
            </a:endParaRPr>
          </a:p>
        </p:txBody>
      </p:sp>
      <p:sp>
        <p:nvSpPr>
          <p:cNvPr id="2108" name="Google Shape;2108;p109"/>
          <p:cNvSpPr txBox="1"/>
          <p:nvPr/>
        </p:nvSpPr>
        <p:spPr>
          <a:xfrm>
            <a:off x="5784975" y="1481400"/>
            <a:ext cx="845100" cy="276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200">
                <a:solidFill>
                  <a:srgbClr val="FFFFFF"/>
                </a:solidFill>
                <a:latin typeface="Roboto Medium"/>
                <a:ea typeface="Roboto Medium"/>
                <a:cs typeface="Roboto Medium"/>
                <a:sym typeface="Roboto Medium"/>
              </a:rPr>
              <a:t>14.0%</a:t>
            </a:r>
            <a:endParaRPr sz="2200">
              <a:solidFill>
                <a:srgbClr val="FFFFFF"/>
              </a:solidFill>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pic>
        <p:nvPicPr>
          <p:cNvPr id="2113" name="Google Shape;2113;p11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14" name="Google Shape;2114;p110"/>
          <p:cNvSpPr txBox="1"/>
          <p:nvPr/>
        </p:nvSpPr>
        <p:spPr>
          <a:xfrm>
            <a:off x="3634375" y="1218700"/>
            <a:ext cx="5318100" cy="29574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2400">
                <a:solidFill>
                  <a:srgbClr val="FFF2CC"/>
                </a:solidFill>
                <a:latin typeface="Roboto"/>
                <a:ea typeface="Roboto"/>
                <a:cs typeface="Roboto"/>
                <a:sym typeface="Roboto"/>
              </a:rPr>
              <a:t>Today, we’ll take some time </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to look at the </a:t>
            </a:r>
            <a:r>
              <a:rPr lang="en" sz="2400" b="1">
                <a:solidFill>
                  <a:srgbClr val="FFF2CC"/>
                </a:solidFill>
                <a:latin typeface="Roboto"/>
                <a:ea typeface="Roboto"/>
                <a:cs typeface="Roboto"/>
                <a:sym typeface="Roboto"/>
              </a:rPr>
              <a:t>identity and management</a:t>
            </a:r>
            <a:r>
              <a:rPr lang="en" sz="2400">
                <a:solidFill>
                  <a:srgbClr val="FFF2CC"/>
                </a:solidFill>
                <a:latin typeface="Roboto"/>
                <a:ea typeface="Roboto"/>
                <a:cs typeface="Roboto"/>
                <a:sym typeface="Roboto"/>
              </a:rPr>
              <a:t> topic and</a:t>
            </a:r>
            <a:r>
              <a:rPr lang="en" sz="2400" b="1">
                <a:solidFill>
                  <a:srgbClr val="FFF2CC"/>
                </a:solidFill>
                <a:latin typeface="Roboto"/>
                <a:ea typeface="Roboto"/>
                <a:cs typeface="Roboto"/>
                <a:sym typeface="Roboto"/>
              </a:rPr>
              <a:t> </a:t>
            </a:r>
            <a:r>
              <a:rPr lang="en" sz="2400">
                <a:solidFill>
                  <a:srgbClr val="FFF2CC"/>
                </a:solidFill>
                <a:latin typeface="Roboto"/>
                <a:ea typeface="Roboto"/>
                <a:cs typeface="Roboto"/>
                <a:sym typeface="Roboto"/>
              </a:rPr>
              <a:t>the </a:t>
            </a:r>
            <a:r>
              <a:rPr lang="en" sz="2400" b="1">
                <a:solidFill>
                  <a:srgbClr val="FFF2CC"/>
                </a:solidFill>
                <a:latin typeface="Roboto"/>
                <a:ea typeface="Roboto"/>
                <a:cs typeface="Roboto"/>
                <a:sym typeface="Roboto"/>
              </a:rPr>
              <a:t>Architecture and Design </a:t>
            </a:r>
            <a:r>
              <a:rPr lang="en" sz="2400">
                <a:solidFill>
                  <a:srgbClr val="FFF2CC"/>
                </a:solidFill>
                <a:latin typeface="Roboto"/>
                <a:ea typeface="Roboto"/>
                <a:cs typeface="Roboto"/>
                <a:sym typeface="Roboto"/>
              </a:rPr>
              <a:t>domain.</a:t>
            </a:r>
            <a:endParaRPr sz="2400">
              <a:solidFill>
                <a:srgbClr val="FFF2CC"/>
              </a:solidFill>
              <a:latin typeface="Roboto"/>
              <a:ea typeface="Roboto"/>
              <a:cs typeface="Roboto"/>
              <a:sym typeface="Roboto"/>
            </a:endParaRPr>
          </a:p>
        </p:txBody>
      </p:sp>
      <p:sp>
        <p:nvSpPr>
          <p:cNvPr id="2115" name="Google Shape;2115;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a:t>
            </a:fld>
            <a:endParaRPr sz="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11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Identity &amp; Access Management (IAM)</a:t>
            </a:r>
            <a:endParaRPr/>
          </a:p>
        </p:txBody>
      </p:sp>
      <p:sp>
        <p:nvSpPr>
          <p:cNvPr id="2121" name="Google Shape;2121;p1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122" name="Google Shape;2122;p11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897D"/>
        </a:solidFill>
        <a:effectLst/>
      </p:bgPr>
    </p:bg>
    <p:spTree>
      <p:nvGrpSpPr>
        <p:cNvPr id="1" name="Shape 2126"/>
        <p:cNvGrpSpPr/>
        <p:nvPr/>
      </p:nvGrpSpPr>
      <p:grpSpPr>
        <a:xfrm>
          <a:off x="0" y="0"/>
          <a:ext cx="0" cy="0"/>
          <a:chOff x="0" y="0"/>
          <a:chExt cx="0" cy="0"/>
        </a:xfrm>
      </p:grpSpPr>
      <p:sp>
        <p:nvSpPr>
          <p:cNvPr id="2127" name="Google Shape;2127;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Identity and Access Management</a:t>
            </a:r>
            <a:endParaRPr>
              <a:solidFill>
                <a:srgbClr val="FFFFFF"/>
              </a:solidFill>
            </a:endParaRPr>
          </a:p>
        </p:txBody>
      </p:sp>
      <p:sp>
        <p:nvSpPr>
          <p:cNvPr id="2128" name="Google Shape;2128;p112"/>
          <p:cNvSpPr txBox="1">
            <a:spLocks noGrp="1"/>
          </p:cNvSpPr>
          <p:nvPr>
            <p:ph type="subTitle" idx="1"/>
          </p:nvPr>
        </p:nvSpPr>
        <p:spPr>
          <a:xfrm>
            <a:off x="16350" y="880425"/>
            <a:ext cx="4704300" cy="3261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2100" b="1">
                <a:solidFill>
                  <a:srgbClr val="FEDB77"/>
                </a:solidFill>
              </a:rPr>
              <a:t>Identity and Access Management</a:t>
            </a:r>
            <a:r>
              <a:rPr lang="en" sz="2100">
                <a:solidFill>
                  <a:srgbClr val="FEDB77"/>
                </a:solidFill>
                <a:latin typeface="Roboto Light"/>
                <a:ea typeface="Roboto Light"/>
                <a:cs typeface="Roboto Light"/>
                <a:sym typeface="Roboto Light"/>
              </a:rPr>
              <a:t> </a:t>
            </a:r>
            <a:r>
              <a:rPr lang="en">
                <a:solidFill>
                  <a:srgbClr val="FFFFFF"/>
                </a:solidFill>
                <a:latin typeface="Roboto Light"/>
                <a:ea typeface="Roboto Light"/>
                <a:cs typeface="Roboto Light"/>
                <a:sym typeface="Roboto Light"/>
              </a:rPr>
              <a:t>is a topic covered across multiple Security+ domains. </a:t>
            </a:r>
            <a:endParaRPr>
              <a:solidFill>
                <a:srgbClr val="FFFFFF"/>
              </a:solidFill>
              <a:latin typeface="Roboto Light"/>
              <a:ea typeface="Roboto Light"/>
              <a:cs typeface="Roboto Light"/>
              <a:sym typeface="Roboto Light"/>
            </a:endParaRPr>
          </a:p>
          <a:p>
            <a:pPr marL="0" lvl="0" indent="0" algn="l" rtl="0">
              <a:lnSpc>
                <a:spcPct val="115000"/>
              </a:lnSpc>
              <a:spcBef>
                <a:spcPts val="1000"/>
              </a:spcBef>
              <a:spcAft>
                <a:spcPts val="0"/>
              </a:spcAft>
              <a:buClr>
                <a:schemeClr val="dk1"/>
              </a:buClr>
              <a:buSzPts val="1100"/>
              <a:buFont typeface="Arial"/>
              <a:buNone/>
            </a:pPr>
            <a:r>
              <a:rPr lang="en">
                <a:solidFill>
                  <a:srgbClr val="FFFFFF"/>
                </a:solidFill>
                <a:latin typeface="Roboto Light"/>
                <a:ea typeface="Roboto Light"/>
                <a:cs typeface="Roboto Light"/>
                <a:sym typeface="Roboto Light"/>
              </a:rPr>
              <a:t>It covers the security policies that ensure an organization's resources are only accessible by the right people, for the right reasons, at the right times.</a:t>
            </a:r>
            <a:endParaRPr>
              <a:solidFill>
                <a:srgbClr val="FFFFFF"/>
              </a:solidFill>
              <a:latin typeface="Roboto Light"/>
              <a:ea typeface="Roboto Light"/>
              <a:cs typeface="Roboto Light"/>
              <a:sym typeface="Roboto Light"/>
            </a:endParaRPr>
          </a:p>
          <a:p>
            <a:pPr marL="0" lvl="0" indent="0" algn="l" rtl="0">
              <a:lnSpc>
                <a:spcPct val="115000"/>
              </a:lnSpc>
              <a:spcBef>
                <a:spcPts val="1000"/>
              </a:spcBef>
              <a:spcAft>
                <a:spcPts val="1000"/>
              </a:spcAft>
              <a:buClr>
                <a:schemeClr val="dk1"/>
              </a:buClr>
              <a:buSzPts val="1100"/>
              <a:buFont typeface="Arial"/>
              <a:buNone/>
            </a:pPr>
            <a:r>
              <a:rPr lang="en">
                <a:solidFill>
                  <a:srgbClr val="FFFFFF"/>
                </a:solidFill>
                <a:latin typeface="Roboto Light"/>
                <a:ea typeface="Roboto Light"/>
                <a:cs typeface="Roboto Light"/>
                <a:sym typeface="Roboto Light"/>
              </a:rPr>
              <a:t>There are significant risks to incorrectly assigning access to resources.</a:t>
            </a:r>
            <a:endParaRPr>
              <a:solidFill>
                <a:srgbClr val="FFFFFF"/>
              </a:solidFill>
              <a:latin typeface="Roboto Light"/>
              <a:ea typeface="Roboto Light"/>
              <a:cs typeface="Roboto Light"/>
              <a:sym typeface="Roboto Light"/>
            </a:endParaRPr>
          </a:p>
        </p:txBody>
      </p:sp>
      <p:sp>
        <p:nvSpPr>
          <p:cNvPr id="2129" name="Google Shape;2129;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8</a:t>
            </a:fld>
            <a:endParaRPr>
              <a:solidFill>
                <a:srgbClr val="FFFFFF"/>
              </a:solidFill>
            </a:endParaRPr>
          </a:p>
        </p:txBody>
      </p:sp>
      <p:cxnSp>
        <p:nvCxnSpPr>
          <p:cNvPr id="2130" name="Google Shape;2130;p112"/>
          <p:cNvCxnSpPr/>
          <p:nvPr/>
        </p:nvCxnSpPr>
        <p:spPr>
          <a:xfrm>
            <a:off x="274375" y="640080"/>
            <a:ext cx="8680800" cy="0"/>
          </a:xfrm>
          <a:prstGeom prst="straightConnector1">
            <a:avLst/>
          </a:prstGeom>
          <a:noFill/>
          <a:ln w="9525" cap="flat" cmpd="sng">
            <a:solidFill>
              <a:srgbClr val="FFFFFF"/>
            </a:solidFill>
            <a:prstDash val="solid"/>
            <a:round/>
            <a:headEnd type="none" w="med" len="med"/>
            <a:tailEnd type="none" w="med" len="med"/>
          </a:ln>
        </p:spPr>
      </p:cxnSp>
      <p:pic>
        <p:nvPicPr>
          <p:cNvPr id="2131" name="Google Shape;2131;p112"/>
          <p:cNvPicPr preferRelativeResize="0"/>
          <p:nvPr/>
        </p:nvPicPr>
        <p:blipFill>
          <a:blip r:embed="rId3">
            <a:alphaModFix/>
          </a:blip>
          <a:stretch>
            <a:fillRect/>
          </a:stretch>
        </p:blipFill>
        <p:spPr>
          <a:xfrm>
            <a:off x="4630725" y="789825"/>
            <a:ext cx="3977050" cy="39770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pic>
        <p:nvPicPr>
          <p:cNvPr id="2136" name="Google Shape;2136;p113"/>
          <p:cNvPicPr preferRelativeResize="0"/>
          <p:nvPr/>
        </p:nvPicPr>
        <p:blipFill rotWithShape="1">
          <a:blip r:embed="rId3">
            <a:alphaModFix/>
          </a:blip>
          <a:srcRect l="835" t="-22946" r="845" b="39986"/>
          <a:stretch/>
        </p:blipFill>
        <p:spPr>
          <a:xfrm>
            <a:off x="0" y="0"/>
            <a:ext cx="9143994" cy="5143500"/>
          </a:xfrm>
          <a:prstGeom prst="rect">
            <a:avLst/>
          </a:prstGeom>
          <a:noFill/>
          <a:ln>
            <a:noFill/>
          </a:ln>
        </p:spPr>
      </p:pic>
      <p:sp>
        <p:nvSpPr>
          <p:cNvPr id="2137" name="Google Shape;2137;p113"/>
          <p:cNvSpPr txBox="1"/>
          <p:nvPr/>
        </p:nvSpPr>
        <p:spPr>
          <a:xfrm>
            <a:off x="-6150" y="0"/>
            <a:ext cx="9168600" cy="1740900"/>
          </a:xfrm>
          <a:prstGeom prst="rect">
            <a:avLst/>
          </a:prstGeom>
          <a:solidFill>
            <a:srgbClr val="15897D"/>
          </a:solidFill>
          <a:ln>
            <a:noFill/>
          </a:ln>
        </p:spPr>
        <p:txBody>
          <a:bodyPr spcFirstLastPara="1" wrap="square" lIns="457200" tIns="1188700" rIns="277625" bIns="91425" anchor="t" anchorCtr="0">
            <a:noAutofit/>
          </a:bodyPr>
          <a:lstStyle/>
          <a:p>
            <a:pPr marL="0" lvl="0" indent="0" algn="l" rtl="0">
              <a:lnSpc>
                <a:spcPct val="115000"/>
              </a:lnSpc>
              <a:spcBef>
                <a:spcPts val="0"/>
              </a:spcBef>
              <a:spcAft>
                <a:spcPts val="2000"/>
              </a:spcAft>
              <a:buNone/>
            </a:pPr>
            <a:endParaRPr sz="1800">
              <a:solidFill>
                <a:srgbClr val="FFFFFF"/>
              </a:solidFill>
              <a:latin typeface="Roboto Light"/>
              <a:ea typeface="Roboto Light"/>
              <a:cs typeface="Roboto Light"/>
              <a:sym typeface="Roboto Light"/>
            </a:endParaRPr>
          </a:p>
        </p:txBody>
      </p:sp>
      <p:sp>
        <p:nvSpPr>
          <p:cNvPr id="2138" name="Google Shape;213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Identity and Access Management</a:t>
            </a:r>
            <a:endParaRPr>
              <a:solidFill>
                <a:schemeClr val="lt1"/>
              </a:solidFill>
            </a:endParaRPr>
          </a:p>
          <a:p>
            <a:pPr marL="0" lvl="0" indent="0" algn="l" rtl="0">
              <a:spcBef>
                <a:spcPts val="0"/>
              </a:spcBef>
              <a:spcAft>
                <a:spcPts val="0"/>
              </a:spcAft>
              <a:buNone/>
            </a:pPr>
            <a:endParaRPr>
              <a:solidFill>
                <a:srgbClr val="FFFFFF"/>
              </a:solidFill>
            </a:endParaRPr>
          </a:p>
        </p:txBody>
      </p:sp>
      <p:sp>
        <p:nvSpPr>
          <p:cNvPr id="2139" name="Google Shape;2139;p1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latin typeface="Roboto Light"/>
                <a:ea typeface="Roboto Light"/>
                <a:cs typeface="Roboto Light"/>
                <a:sym typeface="Roboto Light"/>
              </a:rPr>
              <a:t>For example, if an organization gives all staff access to payroll databases, the staff would be able to access PII and other private data of the organization and its employees.</a:t>
            </a:r>
            <a:endParaRPr>
              <a:solidFill>
                <a:srgbClr val="FFFFFF"/>
              </a:solidFill>
            </a:endParaRPr>
          </a:p>
        </p:txBody>
      </p:sp>
      <p:sp>
        <p:nvSpPr>
          <p:cNvPr id="2140" name="Google Shape;2140;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cxnSp>
        <p:nvCxnSpPr>
          <p:cNvPr id="2141" name="Google Shape;2141;p113"/>
          <p:cNvCxnSpPr/>
          <p:nvPr/>
        </p:nvCxnSpPr>
        <p:spPr>
          <a:xfrm>
            <a:off x="274375" y="640080"/>
            <a:ext cx="86808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2457</Words>
  <Application>Microsoft Office PowerPoint</Application>
  <PresentationFormat>On-screen Show (16:9)</PresentationFormat>
  <Paragraphs>386</Paragraphs>
  <Slides>48</Slides>
  <Notes>48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48</vt:i4>
      </vt:variant>
    </vt:vector>
  </HeadingPairs>
  <TitlesOfParts>
    <vt:vector size="55" baseType="lpstr">
      <vt:lpstr>Roboto</vt:lpstr>
      <vt:lpstr>Roboto Thin</vt:lpstr>
      <vt:lpstr>Arial</vt:lpstr>
      <vt:lpstr>Roboto Medium</vt:lpstr>
      <vt:lpstr>Roboto Light</vt:lpstr>
      <vt:lpstr>Simple Light</vt:lpstr>
      <vt:lpstr>Simple Light</vt:lpstr>
      <vt:lpstr>Certification Prep Day 2</vt:lpstr>
      <vt:lpstr>Class Objectives</vt:lpstr>
      <vt:lpstr>PowerPoint Presentation</vt:lpstr>
      <vt:lpstr>Security+ Domains</vt:lpstr>
      <vt:lpstr>Security+ Exam Topics Breakdown</vt:lpstr>
      <vt:lpstr>PowerPoint Presentation</vt:lpstr>
      <vt:lpstr>Identity &amp; Access Management (IAM)</vt:lpstr>
      <vt:lpstr>Identity and Access Management</vt:lpstr>
      <vt:lpstr>Identity and Access Management </vt:lpstr>
      <vt:lpstr>Identity and Access Management </vt:lpstr>
      <vt:lpstr>PowerPoint Presentation</vt:lpstr>
      <vt:lpstr>Example Question:  </vt:lpstr>
      <vt:lpstr>Example Question:  </vt:lpstr>
      <vt:lpstr>PowerPoint Presentation</vt:lpstr>
      <vt:lpstr>Example Question:  </vt:lpstr>
      <vt:lpstr>Example Question:  </vt:lpstr>
      <vt:lpstr>PowerPoint Presentation</vt:lpstr>
      <vt:lpstr>PowerPoint Presentation</vt:lpstr>
      <vt:lpstr>Example Question:  </vt:lpstr>
      <vt:lpstr>Example Question:  </vt:lpstr>
      <vt:lpstr>PowerPoint Presentation</vt:lpstr>
      <vt:lpstr>Example Question:  </vt:lpstr>
      <vt:lpstr>Example Question:  </vt:lpstr>
      <vt:lpstr>15 Mins</vt:lpstr>
      <vt:lpstr>PowerPoint Presentation</vt:lpstr>
      <vt:lpstr>Security+ Architecture and  Design Domain</vt:lpstr>
      <vt:lpstr>PowerPoint Presentation</vt:lpstr>
      <vt:lpstr>Architecture and Design </vt:lpstr>
      <vt:lpstr>Architecture and Design </vt:lpstr>
      <vt:lpstr>PowerPoint Presentation</vt:lpstr>
      <vt:lpstr>Example Question:  </vt:lpstr>
      <vt:lpstr>Example Question:  </vt:lpstr>
      <vt:lpstr>PowerPoint Presentation</vt:lpstr>
      <vt:lpstr>Architecture and Design </vt:lpstr>
      <vt:lpstr>PowerPoint Presentation</vt:lpstr>
      <vt:lpstr>Example Question:  </vt:lpstr>
      <vt:lpstr>Example Question:  </vt:lpstr>
      <vt:lpstr>PowerPoint Presentation</vt:lpstr>
      <vt:lpstr>Example Question:  </vt:lpstr>
      <vt:lpstr>Example Question:  </vt:lpstr>
      <vt:lpstr>15 Mins</vt:lpstr>
      <vt:lpstr>PowerPoint Presentation</vt:lpstr>
      <vt:lpstr>Now, we will take part in a fun and  challenging competition using:</vt:lpstr>
      <vt:lpstr>What’s Kahoot?</vt:lpstr>
      <vt:lpstr>Rules and Guidelines</vt:lpstr>
      <vt:lpstr>Rules and Guidelines</vt:lpstr>
      <vt:lpstr>1:00</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Certification Prep Day 2</dc:title>
  <cp:lastModifiedBy>Dan Schmidt</cp:lastModifiedBy>
  <cp:revision>1</cp:revision>
  <dcterms:modified xsi:type="dcterms:W3CDTF">2021-05-19T22:16:39Z</dcterms:modified>
</cp:coreProperties>
</file>